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5"/>
  </p:notesMasterIdLst>
  <p:handoutMasterIdLst>
    <p:handoutMasterId r:id="rId26"/>
  </p:handoutMasterIdLst>
  <p:sldIdLst>
    <p:sldId id="280" r:id="rId2"/>
    <p:sldId id="269" r:id="rId3"/>
    <p:sldId id="270" r:id="rId4"/>
    <p:sldId id="271" r:id="rId5"/>
    <p:sldId id="288" r:id="rId6"/>
    <p:sldId id="289" r:id="rId7"/>
    <p:sldId id="295" r:id="rId8"/>
    <p:sldId id="292" r:id="rId9"/>
    <p:sldId id="294" r:id="rId10"/>
    <p:sldId id="290" r:id="rId11"/>
    <p:sldId id="272" r:id="rId12"/>
    <p:sldId id="273" r:id="rId13"/>
    <p:sldId id="274" r:id="rId14"/>
    <p:sldId id="275" r:id="rId15"/>
    <p:sldId id="276" r:id="rId16"/>
    <p:sldId id="277" r:id="rId17"/>
    <p:sldId id="279" r:id="rId18"/>
    <p:sldId id="281" r:id="rId19"/>
    <p:sldId id="282" r:id="rId20"/>
    <p:sldId id="283" r:id="rId21"/>
    <p:sldId id="284" r:id="rId22"/>
    <p:sldId id="285" r:id="rId23"/>
    <p:sldId id="287" r:id="rId24"/>
  </p:sldIdLst>
  <p:sldSz cx="12192000"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7" autoAdjust="0"/>
    <p:restoredTop sz="94660"/>
  </p:normalViewPr>
  <p:slideViewPr>
    <p:cSldViewPr snapToGrid="0">
      <p:cViewPr varScale="1">
        <p:scale>
          <a:sx n="76" d="100"/>
          <a:sy n="76" d="100"/>
        </p:scale>
        <p:origin x="126" y="762"/>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6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pPr rtl="0"/>
            <a:fld id="{EED6183B-A9F9-4C1B-8414-5CA052AA06BE}" type="datetime1">
              <a:rPr lang="en-US" altLang="ja-JP" smtClean="0">
                <a:latin typeface="Meiryo UI" panose="020B0604030504040204" pitchFamily="50" charset="-128"/>
                <a:ea typeface="Meiryo UI" panose="020B0604030504040204" pitchFamily="50" charset="-128"/>
              </a:rPr>
              <a:t>1/15/2021</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pPr rtl="0"/>
            <a:fld id="{0180BE5A-9D85-4716-9443-9D9E66ACB5E5}"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B1A431C3-D696-4F91-AC6E-48A025CAD092}" type="datetime1">
              <a:rPr lang="en-US" altLang="ja-JP" noProof="0" smtClean="0"/>
              <a:pPr/>
              <a:t>1/15/2021</a:t>
            </a:fld>
            <a:endParaRPr lang="ja-JP" altLang="en-US" noProof="0"/>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F1E05635-4EFD-4447-A451-86C57984FA89}" type="slidenum">
              <a:rPr lang="en-US" altLang="ja-JP" noProof="0" smtClean="0"/>
              <a:pPr/>
              <a:t>‹#›</a:t>
            </a:fld>
            <a:endParaRPr lang="ja-JP" altLang="en-US" noProof="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a:t>
            </a:fld>
            <a:endParaRPr lang="ja-JP" altLang="en-US"/>
          </a:p>
        </p:txBody>
      </p:sp>
    </p:spTree>
    <p:extLst>
      <p:ext uri="{BB962C8B-B14F-4D97-AF65-F5344CB8AC3E}">
        <p14:creationId xmlns:p14="http://schemas.microsoft.com/office/powerpoint/2010/main" val="3128625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10</a:t>
            </a:fld>
            <a:endParaRPr lang="ja-JP" altLang="en-US"/>
          </a:p>
        </p:txBody>
      </p:sp>
    </p:spTree>
    <p:extLst>
      <p:ext uri="{BB962C8B-B14F-4D97-AF65-F5344CB8AC3E}">
        <p14:creationId xmlns:p14="http://schemas.microsoft.com/office/powerpoint/2010/main" val="3372125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11</a:t>
            </a:fld>
            <a:endParaRPr lang="ja-JP" altLang="en-US"/>
          </a:p>
        </p:txBody>
      </p:sp>
    </p:spTree>
    <p:extLst>
      <p:ext uri="{BB962C8B-B14F-4D97-AF65-F5344CB8AC3E}">
        <p14:creationId xmlns:p14="http://schemas.microsoft.com/office/powerpoint/2010/main" val="3989388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12</a:t>
            </a:fld>
            <a:endParaRPr lang="ja-JP" altLang="en-US"/>
          </a:p>
        </p:txBody>
      </p:sp>
    </p:spTree>
    <p:extLst>
      <p:ext uri="{BB962C8B-B14F-4D97-AF65-F5344CB8AC3E}">
        <p14:creationId xmlns:p14="http://schemas.microsoft.com/office/powerpoint/2010/main" val="4124543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13</a:t>
            </a:fld>
            <a:endParaRPr lang="ja-JP" altLang="en-US"/>
          </a:p>
        </p:txBody>
      </p:sp>
    </p:spTree>
    <p:extLst>
      <p:ext uri="{BB962C8B-B14F-4D97-AF65-F5344CB8AC3E}">
        <p14:creationId xmlns:p14="http://schemas.microsoft.com/office/powerpoint/2010/main" val="587284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14</a:t>
            </a:fld>
            <a:endParaRPr lang="ja-JP" altLang="en-US"/>
          </a:p>
        </p:txBody>
      </p:sp>
    </p:spTree>
    <p:extLst>
      <p:ext uri="{BB962C8B-B14F-4D97-AF65-F5344CB8AC3E}">
        <p14:creationId xmlns:p14="http://schemas.microsoft.com/office/powerpoint/2010/main" val="38877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15</a:t>
            </a:fld>
            <a:endParaRPr lang="ja-JP" altLang="en-US"/>
          </a:p>
        </p:txBody>
      </p:sp>
    </p:spTree>
    <p:extLst>
      <p:ext uri="{BB962C8B-B14F-4D97-AF65-F5344CB8AC3E}">
        <p14:creationId xmlns:p14="http://schemas.microsoft.com/office/powerpoint/2010/main" val="911829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16</a:t>
            </a:fld>
            <a:endParaRPr lang="ja-JP" altLang="en-US"/>
          </a:p>
        </p:txBody>
      </p:sp>
    </p:spTree>
    <p:extLst>
      <p:ext uri="{BB962C8B-B14F-4D97-AF65-F5344CB8AC3E}">
        <p14:creationId xmlns:p14="http://schemas.microsoft.com/office/powerpoint/2010/main" val="3763071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17</a:t>
            </a:fld>
            <a:endParaRPr lang="ja-JP" altLang="en-US"/>
          </a:p>
        </p:txBody>
      </p:sp>
    </p:spTree>
    <p:extLst>
      <p:ext uri="{BB962C8B-B14F-4D97-AF65-F5344CB8AC3E}">
        <p14:creationId xmlns:p14="http://schemas.microsoft.com/office/powerpoint/2010/main" val="639180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18</a:t>
            </a:fld>
            <a:endParaRPr lang="ja-JP" altLang="en-US"/>
          </a:p>
        </p:txBody>
      </p:sp>
    </p:spTree>
    <p:extLst>
      <p:ext uri="{BB962C8B-B14F-4D97-AF65-F5344CB8AC3E}">
        <p14:creationId xmlns:p14="http://schemas.microsoft.com/office/powerpoint/2010/main" val="314981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19</a:t>
            </a:fld>
            <a:endParaRPr lang="ja-JP" altLang="en-US"/>
          </a:p>
        </p:txBody>
      </p:sp>
    </p:spTree>
    <p:extLst>
      <p:ext uri="{BB962C8B-B14F-4D97-AF65-F5344CB8AC3E}">
        <p14:creationId xmlns:p14="http://schemas.microsoft.com/office/powerpoint/2010/main" val="280930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2</a:t>
            </a:fld>
            <a:endParaRPr lang="ja-JP" altLang="en-US"/>
          </a:p>
        </p:txBody>
      </p:sp>
    </p:spTree>
    <p:extLst>
      <p:ext uri="{BB962C8B-B14F-4D97-AF65-F5344CB8AC3E}">
        <p14:creationId xmlns:p14="http://schemas.microsoft.com/office/powerpoint/2010/main" val="2747266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20</a:t>
            </a:fld>
            <a:endParaRPr lang="ja-JP" altLang="en-US"/>
          </a:p>
        </p:txBody>
      </p:sp>
    </p:spTree>
    <p:extLst>
      <p:ext uri="{BB962C8B-B14F-4D97-AF65-F5344CB8AC3E}">
        <p14:creationId xmlns:p14="http://schemas.microsoft.com/office/powerpoint/2010/main" val="3723797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21</a:t>
            </a:fld>
            <a:endParaRPr lang="ja-JP" altLang="en-US"/>
          </a:p>
        </p:txBody>
      </p:sp>
    </p:spTree>
    <p:extLst>
      <p:ext uri="{BB962C8B-B14F-4D97-AF65-F5344CB8AC3E}">
        <p14:creationId xmlns:p14="http://schemas.microsoft.com/office/powerpoint/2010/main" val="1818127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22</a:t>
            </a:fld>
            <a:endParaRPr lang="ja-JP" altLang="en-US"/>
          </a:p>
        </p:txBody>
      </p:sp>
    </p:spTree>
    <p:extLst>
      <p:ext uri="{BB962C8B-B14F-4D97-AF65-F5344CB8AC3E}">
        <p14:creationId xmlns:p14="http://schemas.microsoft.com/office/powerpoint/2010/main" val="2372712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23</a:t>
            </a:fld>
            <a:endParaRPr lang="ja-JP" altLang="en-US"/>
          </a:p>
        </p:txBody>
      </p:sp>
    </p:spTree>
    <p:extLst>
      <p:ext uri="{BB962C8B-B14F-4D97-AF65-F5344CB8AC3E}">
        <p14:creationId xmlns:p14="http://schemas.microsoft.com/office/powerpoint/2010/main" val="327425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3</a:t>
            </a:fld>
            <a:endParaRPr lang="ja-JP" altLang="en-US"/>
          </a:p>
        </p:txBody>
      </p:sp>
    </p:spTree>
    <p:extLst>
      <p:ext uri="{BB962C8B-B14F-4D97-AF65-F5344CB8AC3E}">
        <p14:creationId xmlns:p14="http://schemas.microsoft.com/office/powerpoint/2010/main" val="1142039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4</a:t>
            </a:fld>
            <a:endParaRPr lang="ja-JP" altLang="en-US"/>
          </a:p>
        </p:txBody>
      </p:sp>
    </p:spTree>
    <p:extLst>
      <p:ext uri="{BB962C8B-B14F-4D97-AF65-F5344CB8AC3E}">
        <p14:creationId xmlns:p14="http://schemas.microsoft.com/office/powerpoint/2010/main" val="1636370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5</a:t>
            </a:fld>
            <a:endParaRPr lang="ja-JP" altLang="en-US"/>
          </a:p>
        </p:txBody>
      </p:sp>
    </p:spTree>
    <p:extLst>
      <p:ext uri="{BB962C8B-B14F-4D97-AF65-F5344CB8AC3E}">
        <p14:creationId xmlns:p14="http://schemas.microsoft.com/office/powerpoint/2010/main" val="4028616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6</a:t>
            </a:fld>
            <a:endParaRPr lang="ja-JP" altLang="en-US"/>
          </a:p>
        </p:txBody>
      </p:sp>
    </p:spTree>
    <p:extLst>
      <p:ext uri="{BB962C8B-B14F-4D97-AF65-F5344CB8AC3E}">
        <p14:creationId xmlns:p14="http://schemas.microsoft.com/office/powerpoint/2010/main" val="2356181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7</a:t>
            </a:fld>
            <a:endParaRPr lang="ja-JP" altLang="en-US"/>
          </a:p>
        </p:txBody>
      </p:sp>
    </p:spTree>
    <p:extLst>
      <p:ext uri="{BB962C8B-B14F-4D97-AF65-F5344CB8AC3E}">
        <p14:creationId xmlns:p14="http://schemas.microsoft.com/office/powerpoint/2010/main" val="386856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8</a:t>
            </a:fld>
            <a:endParaRPr lang="ja-JP" altLang="en-US"/>
          </a:p>
        </p:txBody>
      </p:sp>
    </p:spTree>
    <p:extLst>
      <p:ext uri="{BB962C8B-B14F-4D97-AF65-F5344CB8AC3E}">
        <p14:creationId xmlns:p14="http://schemas.microsoft.com/office/powerpoint/2010/main" val="2487213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F1E05635-4EFD-4447-A451-86C57984FA89}" type="slidenum">
              <a:rPr lang="en-US" altLang="ja-JP" smtClean="0"/>
              <a:pPr/>
              <a:t>9</a:t>
            </a:fld>
            <a:endParaRPr lang="ja-JP" altLang="en-US"/>
          </a:p>
        </p:txBody>
      </p:sp>
    </p:spTree>
    <p:extLst>
      <p:ext uri="{BB962C8B-B14F-4D97-AF65-F5344CB8AC3E}">
        <p14:creationId xmlns:p14="http://schemas.microsoft.com/office/powerpoint/2010/main" val="341118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2" name="長方形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useBgFill="1">
        <p:nvSpPr>
          <p:cNvPr id="13" name="角丸四角形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7" name="長方形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10" name="長方形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11" name="長方形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8" name="タイトル 7"/>
          <p:cNvSpPr>
            <a:spLocks noGrp="1"/>
          </p:cNvSpPr>
          <p:nvPr>
            <p:ph type="ctrTitle"/>
          </p:nvPr>
        </p:nvSpPr>
        <p:spPr>
          <a:xfrm>
            <a:off x="609600" y="1505931"/>
            <a:ext cx="10972800" cy="1470025"/>
          </a:xfrm>
        </p:spPr>
        <p:txBody>
          <a:bodyPr rtlCol="0" anchor="ctr"/>
          <a:lstStyle>
            <a:lvl1pPr algn="ctr">
              <a:defRPr lang="en-US" dirty="0">
                <a:solidFill>
                  <a:schemeClr val="bg1"/>
                </a:solidFill>
              </a:defRPr>
            </a:lvl1pPr>
          </a:lstStyle>
          <a:p>
            <a:pPr rtl="0"/>
            <a:r>
              <a:rPr lang="ja-JP" altLang="en-US" noProof="0"/>
              <a:t>マスター タイトルの書式設定</a:t>
            </a:r>
            <a:endParaRPr kumimoji="0" lang="ja-JP" altLang="en-US" noProof="0"/>
          </a:p>
        </p:txBody>
      </p:sp>
      <p:sp>
        <p:nvSpPr>
          <p:cNvPr id="9" name="サブタイトル 8"/>
          <p:cNvSpPr>
            <a:spLocks noGrp="1"/>
          </p:cNvSpPr>
          <p:nvPr>
            <p:ph type="subTitle" idx="1"/>
          </p:nvPr>
        </p:nvSpPr>
        <p:spPr>
          <a:xfrm>
            <a:off x="1727200" y="3200400"/>
            <a:ext cx="8534400" cy="1600200"/>
          </a:xfrm>
        </p:spPr>
        <p:txBody>
          <a:bodyPr rtlCol="0"/>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ja-JP" altLang="en-US" noProof="0"/>
              <a:t>マスター サブタイトルの書式設定</a:t>
            </a:r>
            <a:endParaRPr kumimoji="0" lang="ja-JP" altLang="en-US" noProof="0"/>
          </a:p>
        </p:txBody>
      </p:sp>
      <p:sp>
        <p:nvSpPr>
          <p:cNvPr id="29" name="スライド番号プレースホルダー 28"/>
          <p:cNvSpPr>
            <a:spLocks noGrp="1"/>
          </p:cNvSpPr>
          <p:nvPr>
            <p:ph type="sldNum" sz="quarter" idx="12"/>
          </p:nvPr>
        </p:nvSpPr>
        <p:spPr>
          <a:solidFill>
            <a:schemeClr val="accent1">
              <a:lumMod val="75000"/>
            </a:schemeClr>
          </a:solidFill>
        </p:spPr>
        <p:txBody>
          <a:bodyPr lIns="0" tIns="0" rIns="0" bIns="0" rtlCol="0">
            <a:noAutofit/>
          </a:bodyPr>
          <a:lstStyle>
            <a:lvl1pPr>
              <a:defRPr sz="1400">
                <a:solidFill>
                  <a:srgbClr val="FFFFFF"/>
                </a:solidFill>
              </a:defRPr>
            </a:lvl1pPr>
          </a:lstStyle>
          <a:p>
            <a:pPr rtl="0"/>
            <a:fld id="{401CF334-2D5C-4859-84A6-CA7E6E43FAEB}" type="slidenum">
              <a:rPr lang="en-US" altLang="ja-JP" noProof="0" smtClean="0"/>
              <a:t>‹#›</a:t>
            </a:fld>
            <a:endParaRPr lang="ja-JP" altLang="en-US" noProof="0"/>
          </a:p>
        </p:txBody>
      </p:sp>
      <p:sp>
        <p:nvSpPr>
          <p:cNvPr id="17" name="フッター プレースホルダー 16"/>
          <p:cNvSpPr>
            <a:spLocks noGrp="1"/>
          </p:cNvSpPr>
          <p:nvPr>
            <p:ph type="ftr" sz="quarter" idx="11"/>
          </p:nvPr>
        </p:nvSpPr>
        <p:spPr/>
        <p:txBody>
          <a:bodyPr rtlCol="0"/>
          <a:lstStyle/>
          <a:p>
            <a:pPr rtl="0"/>
            <a:r>
              <a:rPr lang="ja-JP" altLang="en-US" noProof="0"/>
              <a:t>フッターを追加</a:t>
            </a:r>
          </a:p>
        </p:txBody>
      </p:sp>
      <p:sp>
        <p:nvSpPr>
          <p:cNvPr id="28" name="日付プレースホルダー 27"/>
          <p:cNvSpPr>
            <a:spLocks noGrp="1"/>
          </p:cNvSpPr>
          <p:nvPr>
            <p:ph type="dt" sz="half" idx="10"/>
          </p:nvPr>
        </p:nvSpPr>
        <p:spPr/>
        <p:txBody>
          <a:bodyPr rtlCol="0"/>
          <a:lstStyle/>
          <a:p>
            <a:pPr rtl="0"/>
            <a:fld id="{492E565E-E6CD-4CB0-822E-17A567272EFF}" type="datetime1">
              <a:rPr lang="en-US" altLang="ja-JP" noProof="0" smtClean="0"/>
              <a:t>1/15/2021</a:t>
            </a:fld>
            <a:endParaRPr lang="ja-JP" altLang="en-US" noProof="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a:p>
        </p:txBody>
      </p:sp>
      <p:sp>
        <p:nvSpPr>
          <p:cNvPr id="3" name="縦書きテキスト プレースホルダー 2"/>
          <p:cNvSpPr>
            <a:spLocks noGrp="1"/>
          </p:cNvSpPr>
          <p:nvPr>
            <p:ph type="body" orient="vert" idx="1"/>
          </p:nvPr>
        </p:nvSpPr>
        <p:spPr/>
        <p:txBody>
          <a:bodyPr vert="eaVert"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5" name="フッター プレースホルダー 4"/>
          <p:cNvSpPr>
            <a:spLocks noGrp="1"/>
          </p:cNvSpPr>
          <p:nvPr>
            <p:ph type="ftr" sz="quarter" idx="11"/>
          </p:nvPr>
        </p:nvSpPr>
        <p:spPr/>
        <p:txBody>
          <a:bodyPr rtlCol="0"/>
          <a:lstStyle/>
          <a:p>
            <a:pPr rtl="0"/>
            <a:r>
              <a:rPr lang="ja-JP" altLang="en-US" noProof="0"/>
              <a:t>フッターを追加</a:t>
            </a:r>
          </a:p>
        </p:txBody>
      </p:sp>
      <p:sp>
        <p:nvSpPr>
          <p:cNvPr id="4" name="日付プレースホルダー 3"/>
          <p:cNvSpPr>
            <a:spLocks noGrp="1"/>
          </p:cNvSpPr>
          <p:nvPr>
            <p:ph type="dt" sz="half" idx="10"/>
          </p:nvPr>
        </p:nvSpPr>
        <p:spPr/>
        <p:txBody>
          <a:bodyPr rtlCol="0"/>
          <a:lstStyle/>
          <a:p>
            <a:pPr rtl="0"/>
            <a:fld id="{0F18E17D-815D-4D95-BE8F-F2E6896008A5}" type="datetime1">
              <a:rPr lang="en-US" altLang="ja-JP" noProof="0" smtClean="0"/>
              <a:t>1/15/2021</a:t>
            </a:fld>
            <a:endParaRPr lang="ja-JP" altLang="en-US" noProof="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2"/>
            <a:ext cx="2682240" cy="5851525"/>
          </a:xfrm>
        </p:spPr>
        <p:txBody>
          <a:bodyPr vert="eaVert" rtlCol="0"/>
          <a:lstStyle/>
          <a:p>
            <a:pPr rtl="0"/>
            <a:r>
              <a:rPr lang="ja-JP" altLang="en-US" noProof="0"/>
              <a:t>マスター タイトルの書式設定</a:t>
            </a:r>
            <a:endParaRPr kumimoji="0" lang="ja-JP" altLang="en-US" noProof="0"/>
          </a:p>
        </p:txBody>
      </p:sp>
      <p:sp>
        <p:nvSpPr>
          <p:cNvPr id="3" name="縦書きテキスト プレースホルダー 2"/>
          <p:cNvSpPr>
            <a:spLocks noGrp="1"/>
          </p:cNvSpPr>
          <p:nvPr>
            <p:ph type="body" orient="vert" idx="1"/>
          </p:nvPr>
        </p:nvSpPr>
        <p:spPr>
          <a:xfrm>
            <a:off x="1219200" y="274641"/>
            <a:ext cx="7416800" cy="5851525"/>
          </a:xfrm>
        </p:spPr>
        <p:txBody>
          <a:bodyPr vert="eaVert"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5" name="フッター プレースホルダー 4"/>
          <p:cNvSpPr>
            <a:spLocks noGrp="1"/>
          </p:cNvSpPr>
          <p:nvPr>
            <p:ph type="ftr" sz="quarter" idx="11"/>
          </p:nvPr>
        </p:nvSpPr>
        <p:spPr/>
        <p:txBody>
          <a:bodyPr rtlCol="0"/>
          <a:lstStyle/>
          <a:p>
            <a:pPr rtl="0"/>
            <a:r>
              <a:rPr lang="ja-JP" altLang="en-US" noProof="0"/>
              <a:t>フッターを追加</a:t>
            </a:r>
          </a:p>
        </p:txBody>
      </p:sp>
      <p:sp>
        <p:nvSpPr>
          <p:cNvPr id="4" name="日付プレースホルダー 3"/>
          <p:cNvSpPr>
            <a:spLocks noGrp="1"/>
          </p:cNvSpPr>
          <p:nvPr>
            <p:ph type="dt" sz="half" idx="10"/>
          </p:nvPr>
        </p:nvSpPr>
        <p:spPr/>
        <p:txBody>
          <a:bodyPr rtlCol="0"/>
          <a:lstStyle/>
          <a:p>
            <a:pPr rtl="0"/>
            <a:fld id="{E832DF73-7C33-4A19-A9A0-89113835DFDF}" type="datetime1">
              <a:rPr lang="en-US" altLang="ja-JP" noProof="0" smtClean="0"/>
              <a:t>1/15/2021</a:t>
            </a:fld>
            <a:endParaRPr lang="ja-JP" altLang="en-US" noProof="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a:p>
        </p:txBody>
      </p:sp>
      <p:sp>
        <p:nvSpPr>
          <p:cNvPr id="8" name="コンテンツ プレースホルダー 7"/>
          <p:cNvSpPr>
            <a:spLocks noGrp="1"/>
          </p:cNvSpPr>
          <p:nvPr>
            <p:ph sz="quarter" idx="1"/>
          </p:nvPr>
        </p:nvSpPr>
        <p:spPr>
          <a:xfrm>
            <a:off x="1219200" y="1447800"/>
            <a:ext cx="10363200" cy="45720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5" name="フッター プレースホルダー 4"/>
          <p:cNvSpPr>
            <a:spLocks noGrp="1"/>
          </p:cNvSpPr>
          <p:nvPr>
            <p:ph type="ftr" sz="quarter" idx="11"/>
          </p:nvPr>
        </p:nvSpPr>
        <p:spPr/>
        <p:txBody>
          <a:bodyPr rtlCol="0"/>
          <a:lstStyle/>
          <a:p>
            <a:pPr rtl="0"/>
            <a:r>
              <a:rPr lang="ja-JP" altLang="en-US" noProof="0"/>
              <a:t>フッターを追加</a:t>
            </a:r>
          </a:p>
        </p:txBody>
      </p:sp>
      <p:sp>
        <p:nvSpPr>
          <p:cNvPr id="4" name="日付プレースホルダー 3"/>
          <p:cNvSpPr>
            <a:spLocks noGrp="1"/>
          </p:cNvSpPr>
          <p:nvPr>
            <p:ph type="dt" sz="half" idx="10"/>
          </p:nvPr>
        </p:nvSpPr>
        <p:spPr/>
        <p:txBody>
          <a:bodyPr rtlCol="0"/>
          <a:lstStyle/>
          <a:p>
            <a:pPr rtl="0"/>
            <a:fld id="{BA54BD10-6C5B-404A-AE7D-37C8C9E64569}" type="datetime1">
              <a:rPr lang="en-US" altLang="ja-JP" noProof="0" smtClean="0"/>
              <a:t>1/15/2021</a:t>
            </a:fld>
            <a:endParaRPr lang="ja-JP" altLang="en-US" noProof="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spTree>
      <p:nvGrpSpPr>
        <p:cNvPr id="1" name=""/>
        <p:cNvGrpSpPr/>
        <p:nvPr/>
      </p:nvGrpSpPr>
      <p:grpSpPr>
        <a:xfrm>
          <a:off x="0" y="0"/>
          <a:ext cx="0" cy="0"/>
          <a:chOff x="0" y="0"/>
          <a:chExt cx="0" cy="0"/>
        </a:xfrm>
      </p:grpSpPr>
      <p:sp>
        <p:nvSpPr>
          <p:cNvPr id="11" name="長方形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useBgFill="1">
        <p:nvSpPr>
          <p:cNvPr id="10" name="角丸四角形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7" name="長方形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8" name="長方形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9" name="長方形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2" name="タイトル 1"/>
          <p:cNvSpPr>
            <a:spLocks noGrp="1"/>
          </p:cNvSpPr>
          <p:nvPr>
            <p:ph type="title"/>
          </p:nvPr>
        </p:nvSpPr>
        <p:spPr>
          <a:xfrm>
            <a:off x="963084" y="952501"/>
            <a:ext cx="10363200" cy="1362075"/>
          </a:xfrm>
        </p:spPr>
        <p:txBody>
          <a:bodyPr rtlCol="0" anchor="b" anchorCtr="0"/>
          <a:lstStyle>
            <a:lvl1pPr algn="l">
              <a:buNone/>
              <a:defRPr sz="4000" b="0" cap="none"/>
            </a:lvl1pPr>
          </a:lstStyle>
          <a:p>
            <a:pPr rtl="0"/>
            <a:r>
              <a:rPr lang="ja-JP" altLang="en-US" noProof="0"/>
              <a:t>マスター タイトルの書式設定</a:t>
            </a:r>
            <a:endParaRPr kumimoji="0" lang="ja-JP" altLang="en-US" noProof="0"/>
          </a:p>
        </p:txBody>
      </p:sp>
      <p:sp>
        <p:nvSpPr>
          <p:cNvPr id="3" name="テキスト プレースホルダー 2"/>
          <p:cNvSpPr>
            <a:spLocks noGrp="1"/>
          </p:cNvSpPr>
          <p:nvPr>
            <p:ph type="body" idx="1"/>
          </p:nvPr>
        </p:nvSpPr>
        <p:spPr>
          <a:xfrm>
            <a:off x="963084" y="2547938"/>
            <a:ext cx="10363200" cy="1338262"/>
          </a:xfrm>
        </p:spPr>
        <p:txBody>
          <a:bodyPr rtlCol="0"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ja-JP" altLang="en-US" noProof="0"/>
              <a:t>マスター テキストの書式設定</a:t>
            </a:r>
          </a:p>
        </p:txBody>
      </p:sp>
      <p:sp>
        <p:nvSpPr>
          <p:cNvPr id="6" name="スライド番号プレースホルダー 5"/>
          <p:cNvSpPr>
            <a:spLocks noGrp="1"/>
          </p:cNvSpPr>
          <p:nvPr>
            <p:ph type="sldNum" sz="quarter" idx="12"/>
          </p:nvPr>
        </p:nvSpPr>
        <p:spPr>
          <a:xfrm>
            <a:off x="195072" y="6208776"/>
            <a:ext cx="609600" cy="457200"/>
          </a:xfrm>
        </p:spPr>
        <p:txBody>
          <a:bodyPr rtlCol="0"/>
          <a:lstStyle/>
          <a:p>
            <a:pPr rtl="0"/>
            <a:fld id="{401CF334-2D5C-4859-84A6-CA7E6E43FAEB}" type="slidenum">
              <a:rPr lang="en-US" altLang="ja-JP" noProof="0" smtClean="0"/>
              <a:t>‹#›</a:t>
            </a:fld>
            <a:endParaRPr lang="ja-JP" altLang="en-US" noProof="0"/>
          </a:p>
        </p:txBody>
      </p:sp>
      <p:sp>
        <p:nvSpPr>
          <p:cNvPr id="5" name="フッター プレースホルダー 4"/>
          <p:cNvSpPr>
            <a:spLocks noGrp="1"/>
          </p:cNvSpPr>
          <p:nvPr>
            <p:ph type="ftr" sz="quarter" idx="11"/>
          </p:nvPr>
        </p:nvSpPr>
        <p:spPr>
          <a:xfrm>
            <a:off x="1066800" y="6172200"/>
            <a:ext cx="5334000" cy="457200"/>
          </a:xfrm>
        </p:spPr>
        <p:txBody>
          <a:bodyPr rtlCol="0"/>
          <a:lstStyle/>
          <a:p>
            <a:pPr rtl="0"/>
            <a:r>
              <a:rPr lang="ja-JP" altLang="en-US" noProof="0"/>
              <a:t>フッターを追加</a:t>
            </a:r>
          </a:p>
        </p:txBody>
      </p:sp>
      <p:sp>
        <p:nvSpPr>
          <p:cNvPr id="4" name="日付プレースホルダー 3"/>
          <p:cNvSpPr>
            <a:spLocks noGrp="1"/>
          </p:cNvSpPr>
          <p:nvPr>
            <p:ph type="dt" sz="half" idx="10"/>
          </p:nvPr>
        </p:nvSpPr>
        <p:spPr/>
        <p:txBody>
          <a:bodyPr rtlCol="0"/>
          <a:lstStyle/>
          <a:p>
            <a:pPr rtl="0"/>
            <a:fld id="{21C53E12-C89C-4DD0-87C4-F7A9C8AAA4C5}" type="datetime1">
              <a:rPr lang="en-US" altLang="ja-JP" noProof="0" smtClean="0"/>
              <a:t>1/15/2021</a:t>
            </a:fld>
            <a:endParaRPr lang="ja-JP" altLang="en-US" noProof="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a:p>
        </p:txBody>
      </p:sp>
      <p:sp>
        <p:nvSpPr>
          <p:cNvPr id="9" name="コンテンツ プレースホルダー 8"/>
          <p:cNvSpPr>
            <a:spLocks noGrp="1"/>
          </p:cNvSpPr>
          <p:nvPr>
            <p:ph sz="quarter" idx="1"/>
          </p:nvPr>
        </p:nvSpPr>
        <p:spPr>
          <a:xfrm>
            <a:off x="1219200" y="1447800"/>
            <a:ext cx="4998720" cy="45720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11" name="コンテンツ プレースホルダー 10"/>
          <p:cNvSpPr>
            <a:spLocks noGrp="1"/>
          </p:cNvSpPr>
          <p:nvPr>
            <p:ph sz="quarter" idx="2"/>
          </p:nvPr>
        </p:nvSpPr>
        <p:spPr>
          <a:xfrm>
            <a:off x="6578600" y="1447800"/>
            <a:ext cx="4998720" cy="45720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6" name="フッター プレースホルダー 5"/>
          <p:cNvSpPr>
            <a:spLocks noGrp="1"/>
          </p:cNvSpPr>
          <p:nvPr>
            <p:ph type="ftr" sz="quarter" idx="11"/>
          </p:nvPr>
        </p:nvSpPr>
        <p:spPr/>
        <p:txBody>
          <a:bodyPr rtlCol="0"/>
          <a:lstStyle/>
          <a:p>
            <a:pPr rtl="0"/>
            <a:r>
              <a:rPr lang="ja-JP" altLang="en-US" noProof="0"/>
              <a:t>フッターを追加</a:t>
            </a:r>
          </a:p>
        </p:txBody>
      </p:sp>
      <p:sp>
        <p:nvSpPr>
          <p:cNvPr id="5" name="日付プレースホルダー 4"/>
          <p:cNvSpPr>
            <a:spLocks noGrp="1"/>
          </p:cNvSpPr>
          <p:nvPr>
            <p:ph type="dt" sz="half" idx="10"/>
          </p:nvPr>
        </p:nvSpPr>
        <p:spPr/>
        <p:txBody>
          <a:bodyPr rtlCol="0"/>
          <a:lstStyle/>
          <a:p>
            <a:pPr rtl="0"/>
            <a:fld id="{B52D6A2C-4F7F-4CBD-9D19-65B363EB2E43}" type="datetime1">
              <a:rPr lang="en-US" altLang="ja-JP" noProof="0" smtClean="0"/>
              <a:t>1/15/2021</a:t>
            </a:fld>
            <a:endParaRPr lang="ja-JP" altLang="en-US" noProof="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73050"/>
            <a:ext cx="10363200" cy="1143000"/>
          </a:xfrm>
        </p:spPr>
        <p:txBody>
          <a:bodyPr rtlCol="0" anchor="b" anchorCtr="0"/>
          <a:lstStyle>
            <a:lvl1pPr>
              <a:defRPr/>
            </a:lvl1pPr>
          </a:lstStyle>
          <a:p>
            <a:pPr rtl="0"/>
            <a:r>
              <a:rPr lang="ja-JP" altLang="en-US" noProof="0"/>
              <a:t>マスター タイトルの書式設定</a:t>
            </a:r>
            <a:endParaRPr kumimoji="0" lang="ja-JP" altLang="en-US" noProof="0"/>
          </a:p>
        </p:txBody>
      </p:sp>
      <p:sp>
        <p:nvSpPr>
          <p:cNvPr id="3" name="テキスト プレースホルダー 2"/>
          <p:cNvSpPr>
            <a:spLocks noGrp="1"/>
          </p:cNvSpPr>
          <p:nvPr>
            <p:ph type="body" idx="1"/>
          </p:nvPr>
        </p:nvSpPr>
        <p:spPr>
          <a:xfrm>
            <a:off x="1219200" y="1447800"/>
            <a:ext cx="4978400" cy="762000"/>
          </a:xfrm>
          <a:noFill/>
          <a:ln w="12700" cap="sq" cmpd="sng" algn="ctr">
            <a:noFill/>
            <a:prstDash val="solid"/>
          </a:ln>
        </p:spPr>
        <p:txBody>
          <a:bodyPr lIns="91440" rtlCol="0" anchor="b" anchorCtr="0">
            <a:noAutofit/>
          </a:bodyPr>
          <a:lstStyle>
            <a:lvl1pPr marL="0" indent="0">
              <a:buNone/>
              <a:defRPr sz="2400" b="1">
                <a:solidFill>
                  <a:schemeClr val="accent1">
                    <a:lumMod val="75000"/>
                  </a:schemeClr>
                </a:solidFill>
                <a:latin typeface="Meiryo UI" panose="020B0604030504040204" pitchFamily="50" charset="-128"/>
                <a:ea typeface="+mj-ea"/>
                <a:cs typeface="+mj-cs"/>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noProof="0"/>
              <a:t>マスター テキストの書式設定</a:t>
            </a:r>
          </a:p>
        </p:txBody>
      </p:sp>
      <p:sp>
        <p:nvSpPr>
          <p:cNvPr id="11" name="コンテンツ プレースホルダー 10"/>
          <p:cNvSpPr>
            <a:spLocks noGrp="1"/>
          </p:cNvSpPr>
          <p:nvPr>
            <p:ph sz="half" idx="2"/>
          </p:nvPr>
        </p:nvSpPr>
        <p:spPr>
          <a:xfrm>
            <a:off x="1219200" y="2247900"/>
            <a:ext cx="4978400" cy="38862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4" name="テキスト プレースホルダー 3"/>
          <p:cNvSpPr>
            <a:spLocks noGrp="1"/>
          </p:cNvSpPr>
          <p:nvPr>
            <p:ph type="body" sz="half" idx="3"/>
          </p:nvPr>
        </p:nvSpPr>
        <p:spPr>
          <a:xfrm>
            <a:off x="6604000" y="1447800"/>
            <a:ext cx="4978400" cy="762000"/>
          </a:xfrm>
          <a:noFill/>
          <a:ln w="12700" cap="sq" cmpd="sng" algn="ctr">
            <a:noFill/>
            <a:prstDash val="solid"/>
          </a:ln>
        </p:spPr>
        <p:txBody>
          <a:bodyPr lIns="91440" rtlCol="0" anchor="b" anchorCtr="0">
            <a:noAutofit/>
          </a:bodyPr>
          <a:lstStyle>
            <a:lvl1pPr marL="0" indent="0">
              <a:buNone/>
              <a:defRPr sz="2400" b="1">
                <a:solidFill>
                  <a:schemeClr val="accent1">
                    <a:lumMod val="75000"/>
                  </a:schemeClr>
                </a:solidFill>
                <a:latin typeface="Meiryo UI" panose="020B0604030504040204" pitchFamily="50" charset="-128"/>
                <a:ea typeface="+mj-ea"/>
                <a:cs typeface="+mj-cs"/>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noProof="0"/>
              <a:t>マスター テキストの書式設定</a:t>
            </a:r>
          </a:p>
        </p:txBody>
      </p:sp>
      <p:sp>
        <p:nvSpPr>
          <p:cNvPr id="13" name="コンテンツ プレースホルダー 12"/>
          <p:cNvSpPr>
            <a:spLocks noGrp="1"/>
          </p:cNvSpPr>
          <p:nvPr>
            <p:ph sz="half" idx="4"/>
          </p:nvPr>
        </p:nvSpPr>
        <p:spPr>
          <a:xfrm>
            <a:off x="6604000" y="2247900"/>
            <a:ext cx="4978400" cy="38862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8" name="フッター プレースホルダー 7"/>
          <p:cNvSpPr>
            <a:spLocks noGrp="1"/>
          </p:cNvSpPr>
          <p:nvPr>
            <p:ph type="ftr" sz="quarter" idx="11"/>
          </p:nvPr>
        </p:nvSpPr>
        <p:spPr/>
        <p:txBody>
          <a:bodyPr rtlCol="0"/>
          <a:lstStyle/>
          <a:p>
            <a:pPr rtl="0"/>
            <a:r>
              <a:rPr lang="ja-JP" altLang="en-US" noProof="0"/>
              <a:t>フッターを追加</a:t>
            </a:r>
          </a:p>
        </p:txBody>
      </p:sp>
      <p:sp>
        <p:nvSpPr>
          <p:cNvPr id="7" name="日付プレースホルダー 6"/>
          <p:cNvSpPr>
            <a:spLocks noGrp="1"/>
          </p:cNvSpPr>
          <p:nvPr>
            <p:ph type="dt" sz="half" idx="10"/>
          </p:nvPr>
        </p:nvSpPr>
        <p:spPr/>
        <p:txBody>
          <a:bodyPr rtlCol="0"/>
          <a:lstStyle/>
          <a:p>
            <a:pPr rtl="0"/>
            <a:fld id="{62C685B6-60A4-4AA9-A469-ECC47C169876}" type="datetime1">
              <a:rPr lang="en-US" altLang="ja-JP" noProof="0" smtClean="0"/>
              <a:t>1/15/2021</a:t>
            </a:fld>
            <a:endParaRPr lang="ja-JP" altLang="en-US" noProof="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a:p>
        </p:txBody>
      </p:sp>
      <p:sp>
        <p:nvSpPr>
          <p:cNvPr id="5" name="スライド番号プレースホルダー 4"/>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4" name="フッター プレースホルダー 3"/>
          <p:cNvSpPr>
            <a:spLocks noGrp="1"/>
          </p:cNvSpPr>
          <p:nvPr>
            <p:ph type="ftr" sz="quarter" idx="11"/>
          </p:nvPr>
        </p:nvSpPr>
        <p:spPr/>
        <p:txBody>
          <a:bodyPr rtlCol="0"/>
          <a:lstStyle/>
          <a:p>
            <a:pPr rtl="0"/>
            <a:r>
              <a:rPr lang="ja-JP" altLang="en-US" noProof="0"/>
              <a:t>フッターを追加</a:t>
            </a:r>
          </a:p>
        </p:txBody>
      </p:sp>
      <p:sp>
        <p:nvSpPr>
          <p:cNvPr id="3" name="日付プレースホルダー 2"/>
          <p:cNvSpPr>
            <a:spLocks noGrp="1"/>
          </p:cNvSpPr>
          <p:nvPr>
            <p:ph type="dt" sz="half" idx="10"/>
          </p:nvPr>
        </p:nvSpPr>
        <p:spPr/>
        <p:txBody>
          <a:bodyPr rtlCol="0"/>
          <a:lstStyle/>
          <a:p>
            <a:pPr rtl="0"/>
            <a:fld id="{1754EA7F-5B3E-4A10-B3EA-88E9D42DDA6B}" type="datetime1">
              <a:rPr lang="en-US" altLang="ja-JP" noProof="0" smtClean="0"/>
              <a:t>1/15/2021</a:t>
            </a:fld>
            <a:endParaRPr lang="ja-JP" altLang="en-US" noProof="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3" name="フッター プレースホルダー 2"/>
          <p:cNvSpPr>
            <a:spLocks noGrp="1"/>
          </p:cNvSpPr>
          <p:nvPr>
            <p:ph type="ftr" sz="quarter" idx="11"/>
          </p:nvPr>
        </p:nvSpPr>
        <p:spPr/>
        <p:txBody>
          <a:bodyPr rtlCol="0"/>
          <a:lstStyle/>
          <a:p>
            <a:pPr rtl="0"/>
            <a:r>
              <a:rPr lang="ja-JP" altLang="en-US" noProof="0"/>
              <a:t>フッターを追加</a:t>
            </a:r>
          </a:p>
        </p:txBody>
      </p:sp>
      <p:sp>
        <p:nvSpPr>
          <p:cNvPr id="2" name="日付プレースホルダー 1"/>
          <p:cNvSpPr>
            <a:spLocks noGrp="1"/>
          </p:cNvSpPr>
          <p:nvPr>
            <p:ph type="dt" sz="half" idx="10"/>
          </p:nvPr>
        </p:nvSpPr>
        <p:spPr/>
        <p:txBody>
          <a:bodyPr rtlCol="0"/>
          <a:lstStyle/>
          <a:p>
            <a:pPr rtl="0"/>
            <a:fld id="{2CEAF146-7C78-4D41-8AF4-2ED336D08ABD}" type="datetime1">
              <a:rPr lang="en-US" altLang="ja-JP" noProof="0" smtClean="0"/>
              <a:t>1/15/2021</a:t>
            </a:fld>
            <a:endParaRPr lang="ja-JP" altLang="en-US" noProof="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useBgFill="1">
        <p:nvSpPr>
          <p:cNvPr id="9" name="角丸四角形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2" name="タイトル 1"/>
          <p:cNvSpPr>
            <a:spLocks noGrp="1"/>
          </p:cNvSpPr>
          <p:nvPr>
            <p:ph type="title"/>
          </p:nvPr>
        </p:nvSpPr>
        <p:spPr>
          <a:xfrm>
            <a:off x="1219200" y="273050"/>
            <a:ext cx="10363200" cy="1143000"/>
          </a:xfrm>
        </p:spPr>
        <p:txBody>
          <a:bodyPr rtlCol="0" anchor="b" anchorCtr="0"/>
          <a:lstStyle>
            <a:lvl1pPr algn="l">
              <a:buNone/>
              <a:defRPr sz="4000" b="0"/>
            </a:lvl1pPr>
          </a:lstStyle>
          <a:p>
            <a:pPr rtl="0"/>
            <a:r>
              <a:rPr lang="ja-JP" altLang="en-US" noProof="0"/>
              <a:t>マスター タイトルの書式設定</a:t>
            </a:r>
            <a:endParaRPr kumimoji="0" lang="ja-JP" altLang="en-US" noProof="0"/>
          </a:p>
        </p:txBody>
      </p:sp>
      <p:sp>
        <p:nvSpPr>
          <p:cNvPr id="11" name="コンテンツ プレースホルダー 10"/>
          <p:cNvSpPr>
            <a:spLocks noGrp="1"/>
          </p:cNvSpPr>
          <p:nvPr>
            <p:ph sz="quarter" idx="1"/>
          </p:nvPr>
        </p:nvSpPr>
        <p:spPr>
          <a:xfrm>
            <a:off x="3962400" y="1600200"/>
            <a:ext cx="7620000" cy="4495800"/>
          </a:xfrm>
        </p:spPr>
        <p:txBody>
          <a:bodyPr vert="horz"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3" name="テキスト プレースホルダー 2"/>
          <p:cNvSpPr>
            <a:spLocks noGrp="1"/>
          </p:cNvSpPr>
          <p:nvPr>
            <p:ph type="body" idx="2"/>
          </p:nvPr>
        </p:nvSpPr>
        <p:spPr>
          <a:xfrm>
            <a:off x="1219200" y="1600200"/>
            <a:ext cx="2540000" cy="4495800"/>
          </a:xfrm>
        </p:spPr>
        <p:txBody>
          <a:bodyPr rtlCol="0"/>
          <a:lstStyle>
            <a:lvl1pPr marL="0" indent="0">
              <a:buNone/>
              <a:defRPr sz="1800"/>
            </a:lvl1pPr>
            <a:lvl2pPr>
              <a:buNone/>
              <a:defRPr sz="1200"/>
            </a:lvl2pPr>
            <a:lvl3pPr>
              <a:buNone/>
              <a:defRPr sz="1000"/>
            </a:lvl3pPr>
            <a:lvl4pPr>
              <a:buNone/>
              <a:defRPr sz="900"/>
            </a:lvl4pPr>
            <a:lvl5pPr>
              <a:buNone/>
              <a:defRPr sz="900"/>
            </a:lvl5pPr>
          </a:lstStyle>
          <a:p>
            <a:pPr lvl="0" rtl="0" eaLnBrk="1" latinLnBrk="0" hangingPunct="1"/>
            <a:r>
              <a:rPr lang="ja-JP" altLang="en-US" noProof="0"/>
              <a:t>マスター テキストの書式設定</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a:p>
        </p:txBody>
      </p:sp>
      <p:sp>
        <p:nvSpPr>
          <p:cNvPr id="6" name="フッター プレースホルダー 5"/>
          <p:cNvSpPr>
            <a:spLocks noGrp="1"/>
          </p:cNvSpPr>
          <p:nvPr>
            <p:ph type="ftr" sz="quarter" idx="11"/>
          </p:nvPr>
        </p:nvSpPr>
        <p:spPr/>
        <p:txBody>
          <a:bodyPr rtlCol="0"/>
          <a:lstStyle/>
          <a:p>
            <a:pPr rtl="0"/>
            <a:r>
              <a:rPr lang="ja-JP" altLang="en-US" noProof="0"/>
              <a:t>フッターを追加</a:t>
            </a:r>
          </a:p>
        </p:txBody>
      </p:sp>
      <p:sp>
        <p:nvSpPr>
          <p:cNvPr id="5" name="日付プレースホルダー 4"/>
          <p:cNvSpPr>
            <a:spLocks noGrp="1"/>
          </p:cNvSpPr>
          <p:nvPr>
            <p:ph type="dt" sz="half" idx="10"/>
          </p:nvPr>
        </p:nvSpPr>
        <p:spPr/>
        <p:txBody>
          <a:bodyPr rtlCol="0"/>
          <a:lstStyle/>
          <a:p>
            <a:pPr rtl="0"/>
            <a:fld id="{556344D9-C242-4959-BC13-4D120225A2F2}" type="datetime1">
              <a:rPr lang="en-US" altLang="ja-JP" noProof="0" smtClean="0"/>
              <a:t>1/15/2021</a:t>
            </a:fld>
            <a:endParaRPr lang="ja-JP" altLang="en-US" noProof="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11" name="長方形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12" name="長方形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13" name="長方形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ndParaRPr>
          </a:p>
        </p:txBody>
      </p:sp>
      <p:sp>
        <p:nvSpPr>
          <p:cNvPr id="2" name="タイトル 1"/>
          <p:cNvSpPr>
            <a:spLocks noGrp="1"/>
          </p:cNvSpPr>
          <p:nvPr>
            <p:ph type="title"/>
          </p:nvPr>
        </p:nvSpPr>
        <p:spPr>
          <a:xfrm>
            <a:off x="1219200" y="4900550"/>
            <a:ext cx="9753600" cy="522288"/>
          </a:xfrm>
        </p:spPr>
        <p:txBody>
          <a:bodyPr rtlCol="0" anchor="ctr">
            <a:noAutofit/>
          </a:bodyPr>
          <a:lstStyle>
            <a:lvl1pPr algn="l">
              <a:buNone/>
              <a:defRPr sz="2800" b="0"/>
            </a:lvl1pPr>
          </a:lstStyle>
          <a:p>
            <a:pPr rtl="0"/>
            <a:r>
              <a:rPr lang="ja-JP" altLang="en-US" noProof="0"/>
              <a:t>マスター タイトルの書式設定</a:t>
            </a:r>
            <a:endParaRPr kumimoji="0" lang="ja-JP" altLang="en-US" noProof="0"/>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rtlCol="0"/>
          <a:lstStyle>
            <a:lvl1pPr marL="0" indent="0">
              <a:buNone/>
              <a:defRPr sz="3200"/>
            </a:lvl1pPr>
          </a:lstStyle>
          <a:p>
            <a:pPr rtl="0"/>
            <a:r>
              <a:rPr lang="ja-JP" altLang="en-US" noProof="0"/>
              <a:t>アイコンをクリックして画像を追加</a:t>
            </a:r>
            <a:endParaRPr kumimoji="0" lang="ja-JP" altLang="en-US" noProof="0"/>
          </a:p>
        </p:txBody>
      </p:sp>
      <p:sp>
        <p:nvSpPr>
          <p:cNvPr id="4" name="テキスト プレースホルダー 3"/>
          <p:cNvSpPr>
            <a:spLocks noGrp="1"/>
          </p:cNvSpPr>
          <p:nvPr>
            <p:ph type="body" sz="half" idx="2"/>
          </p:nvPr>
        </p:nvSpPr>
        <p:spPr>
          <a:xfrm>
            <a:off x="1219200" y="5445825"/>
            <a:ext cx="9753600" cy="685800"/>
          </a:xfrm>
        </p:spPr>
        <p:txBody>
          <a:bodyPr rtlCol="0"/>
          <a:lstStyle>
            <a:lvl1pPr marL="0" indent="0">
              <a:buFontTx/>
              <a:buNone/>
              <a:defRPr sz="1600"/>
            </a:lvl1pPr>
            <a:lvl2pPr>
              <a:defRPr sz="1200"/>
            </a:lvl2pPr>
            <a:lvl3pPr>
              <a:defRPr sz="1000"/>
            </a:lvl3pPr>
            <a:lvl4pPr>
              <a:defRPr sz="900"/>
            </a:lvl4pPr>
            <a:lvl5pPr>
              <a:defRPr sz="900"/>
            </a:lvl5pPr>
          </a:lstStyle>
          <a:p>
            <a:pPr lvl="0" rtl="0" eaLnBrk="1" latinLnBrk="0" hangingPunct="1"/>
            <a:r>
              <a:rPr lang="ja-JP" altLang="en-US" noProof="0"/>
              <a:t>マスター テキストの書式設定</a:t>
            </a:r>
          </a:p>
        </p:txBody>
      </p:sp>
      <p:sp>
        <p:nvSpPr>
          <p:cNvPr id="7" name="スライド番号プレースホルダー 6"/>
          <p:cNvSpPr>
            <a:spLocks noGrp="1"/>
          </p:cNvSpPr>
          <p:nvPr>
            <p:ph type="sldNum" sz="quarter" idx="12"/>
          </p:nvPr>
        </p:nvSpPr>
        <p:spPr>
          <a:xfrm>
            <a:off x="195072" y="6208776"/>
            <a:ext cx="609600" cy="457200"/>
          </a:xfrm>
        </p:spPr>
        <p:txBody>
          <a:bodyPr rtlCol="0"/>
          <a:lstStyle/>
          <a:p>
            <a:pPr rtl="0"/>
            <a:fld id="{401CF334-2D5C-4859-84A6-CA7E6E43FAEB}" type="slidenum">
              <a:rPr lang="en-US" altLang="ja-JP" noProof="0" smtClean="0"/>
              <a:t>‹#›</a:t>
            </a:fld>
            <a:endParaRPr lang="ja-JP" altLang="en-US" noProof="0"/>
          </a:p>
        </p:txBody>
      </p:sp>
      <p:sp>
        <p:nvSpPr>
          <p:cNvPr id="6" name="フッター プレースホルダー 5"/>
          <p:cNvSpPr>
            <a:spLocks noGrp="1"/>
          </p:cNvSpPr>
          <p:nvPr>
            <p:ph type="ftr" sz="quarter" idx="11"/>
          </p:nvPr>
        </p:nvSpPr>
        <p:spPr>
          <a:xfrm>
            <a:off x="1219200" y="6172200"/>
            <a:ext cx="5181600" cy="457200"/>
          </a:xfrm>
        </p:spPr>
        <p:txBody>
          <a:bodyPr rtlCol="0"/>
          <a:lstStyle/>
          <a:p>
            <a:pPr rtl="0"/>
            <a:r>
              <a:rPr lang="ja-JP" altLang="en-US" noProof="0"/>
              <a:t>フッターを追加</a:t>
            </a:r>
          </a:p>
        </p:txBody>
      </p:sp>
      <p:sp>
        <p:nvSpPr>
          <p:cNvPr id="5" name="日付プレースホルダー 4"/>
          <p:cNvSpPr>
            <a:spLocks noGrp="1"/>
          </p:cNvSpPr>
          <p:nvPr>
            <p:ph type="dt" sz="half" idx="10"/>
          </p:nvPr>
        </p:nvSpPr>
        <p:spPr/>
        <p:txBody>
          <a:bodyPr rtlCol="0"/>
          <a:lstStyle/>
          <a:p>
            <a:pPr rtl="0"/>
            <a:fld id="{2D30BF93-ADC1-4B2B-92EB-6A98AB30B2CD}" type="datetime1">
              <a:rPr lang="en-US" altLang="ja-JP" noProof="0" smtClean="0"/>
              <a:t>1/15/2021</a:t>
            </a:fld>
            <a:endParaRPr lang="ja-JP" altLang="en-US" noProof="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長方形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a typeface="Meiryo UI" panose="020B0604030504040204" pitchFamily="50" charset="-128"/>
            </a:endParaRPr>
          </a:p>
        </p:txBody>
      </p:sp>
      <p:sp useBgFill="1">
        <p:nvSpPr>
          <p:cNvPr id="8" name="角丸四角形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rtlCol="0" anchor="ctr"/>
          <a:lstStyle/>
          <a:p>
            <a:pPr algn="ctr" rtl="0" eaLnBrk="1" latinLnBrk="0" hangingPunct="1"/>
            <a:endParaRPr kumimoji="0" lang="ja-JP" altLang="en-US" sz="1800" noProof="0">
              <a:latin typeface="Meiryo UI" panose="020B0604030504040204" pitchFamily="50" charset="-128"/>
              <a:ea typeface="Meiryo UI" panose="020B0604030504040204" pitchFamily="50" charset="-128"/>
            </a:endParaRPr>
          </a:p>
        </p:txBody>
      </p:sp>
      <p:sp>
        <p:nvSpPr>
          <p:cNvPr id="22" name="タイトル プレースホルダー 21"/>
          <p:cNvSpPr>
            <a:spLocks noGrp="1"/>
          </p:cNvSpPr>
          <p:nvPr>
            <p:ph type="title"/>
          </p:nvPr>
        </p:nvSpPr>
        <p:spPr>
          <a:xfrm>
            <a:off x="1219200" y="274638"/>
            <a:ext cx="10363200" cy="1143000"/>
          </a:xfrm>
          <a:prstGeom prst="rect">
            <a:avLst/>
          </a:prstGeom>
        </p:spPr>
        <p:txBody>
          <a:bodyPr bIns="91440" rtlCol="0" anchor="b" anchorCtr="0">
            <a:normAutofit/>
          </a:bodyPr>
          <a:lstStyle/>
          <a:p>
            <a:pPr rtl="0"/>
            <a:r>
              <a:rPr lang="ja-JP" altLang="en-US" noProof="0"/>
              <a:t>マスター タイトルの書式設定</a:t>
            </a:r>
            <a:endParaRPr kumimoji="0" lang="ja-JP" altLang="en-US" noProof="0"/>
          </a:p>
        </p:txBody>
      </p:sp>
      <p:sp>
        <p:nvSpPr>
          <p:cNvPr id="13" name="テキスト プレースホルダー 12"/>
          <p:cNvSpPr>
            <a:spLocks noGrp="1"/>
          </p:cNvSpPr>
          <p:nvPr>
            <p:ph type="body" idx="1"/>
          </p:nvPr>
        </p:nvSpPr>
        <p:spPr>
          <a:xfrm>
            <a:off x="1219200" y="1447800"/>
            <a:ext cx="10363200" cy="4572000"/>
          </a:xfrm>
          <a:prstGeom prst="rect">
            <a:avLst/>
          </a:prstGeom>
        </p:spPr>
        <p:txBody>
          <a:bodyPr rtlCol="0">
            <a:normAutofit/>
          </a:body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a:p>
        </p:txBody>
      </p:sp>
      <p:sp>
        <p:nvSpPr>
          <p:cNvPr id="23" name="スライド番号プレースホルダー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rtlCol="0" anchor="ctr" anchorCtr="1">
            <a:noAutofit/>
          </a:bodyPr>
          <a:lstStyle>
            <a:lvl1pPr algn="ctr" eaLnBrk="1" latinLnBrk="0" hangingPunct="1">
              <a:defRPr kumimoji="0" sz="1400">
                <a:solidFill>
                  <a:srgbClr val="FFFFFF"/>
                </a:solidFill>
                <a:latin typeface="Meiryo UI" panose="020B0604030504040204" pitchFamily="50" charset="-128"/>
                <a:ea typeface="Meiryo UI" panose="020B0604030504040204" pitchFamily="50" charset="-128"/>
                <a:cs typeface="+mj-cs"/>
              </a:defRPr>
            </a:lvl1pPr>
          </a:lstStyle>
          <a:p>
            <a:fld id="{401CF334-2D5C-4859-84A6-CA7E6E43FAEB}" type="slidenum">
              <a:rPr lang="en-US" altLang="ja-JP" noProof="0" smtClean="0"/>
              <a:pPr/>
              <a:t>‹#›</a:t>
            </a:fld>
            <a:endParaRPr lang="ja-JP" altLang="en-US" noProof="0"/>
          </a:p>
        </p:txBody>
      </p:sp>
      <p:sp>
        <p:nvSpPr>
          <p:cNvPr id="3" name="フッター プレースホルダー 2"/>
          <p:cNvSpPr>
            <a:spLocks noGrp="1"/>
          </p:cNvSpPr>
          <p:nvPr>
            <p:ph type="ftr" sz="quarter" idx="3"/>
          </p:nvPr>
        </p:nvSpPr>
        <p:spPr>
          <a:xfrm>
            <a:off x="1219200" y="6172200"/>
            <a:ext cx="5283200" cy="457200"/>
          </a:xfrm>
          <a:prstGeom prst="rect">
            <a:avLst/>
          </a:prstGeom>
        </p:spPr>
        <p:txBody>
          <a:bodyPr rtlCol="0" anchor="ctr" anchorCtr="0"/>
          <a:lstStyle>
            <a:lvl1pPr eaLnBrk="1" latinLnBrk="0" hangingPunct="1">
              <a:defRPr kumimoji="0" sz="1400">
                <a:solidFill>
                  <a:schemeClr val="tx2"/>
                </a:solidFill>
                <a:latin typeface="Meiryo UI" panose="020B0604030504040204" pitchFamily="50" charset="-128"/>
                <a:ea typeface="Meiryo UI" panose="020B0604030504040204" pitchFamily="50" charset="-128"/>
              </a:defRPr>
            </a:lvl1pPr>
          </a:lstStyle>
          <a:p>
            <a:r>
              <a:rPr lang="ja-JP" altLang="en-US" noProof="0"/>
              <a:t>フッターを追加</a:t>
            </a:r>
          </a:p>
        </p:txBody>
      </p:sp>
      <p:sp>
        <p:nvSpPr>
          <p:cNvPr id="14" name="日付プレースホルダー 13"/>
          <p:cNvSpPr>
            <a:spLocks noGrp="1"/>
          </p:cNvSpPr>
          <p:nvPr>
            <p:ph type="dt" sz="half" idx="2"/>
          </p:nvPr>
        </p:nvSpPr>
        <p:spPr>
          <a:xfrm>
            <a:off x="8229600" y="6191250"/>
            <a:ext cx="3302000" cy="476250"/>
          </a:xfrm>
          <a:prstGeom prst="rect">
            <a:avLst/>
          </a:prstGeom>
        </p:spPr>
        <p:txBody>
          <a:bodyPr rtlCol="0" anchor="ctr" anchorCtr="0"/>
          <a:lstStyle>
            <a:lvl1pPr algn="r" eaLnBrk="1" latinLnBrk="0" hangingPunct="1">
              <a:defRPr kumimoji="0" sz="1400">
                <a:solidFill>
                  <a:schemeClr val="tx2"/>
                </a:solidFill>
                <a:latin typeface="Meiryo UI" panose="020B0604030504040204" pitchFamily="50" charset="-128"/>
                <a:ea typeface="Meiryo UI" panose="020B0604030504040204" pitchFamily="50" charset="-128"/>
              </a:defRPr>
            </a:lvl1pPr>
          </a:lstStyle>
          <a:p>
            <a:fld id="{6E35BD19-1832-4FA3-9710-A85361EA12E8}" type="datetime1">
              <a:rPr lang="en-US" altLang="ja-JP" noProof="0" smtClean="0"/>
              <a:t>1/15/2021</a:t>
            </a:fld>
            <a:endParaRPr lang="ja-JP" altLang="en-US" noProof="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latinLnBrk="0" hangingPunct="1">
        <a:spcBef>
          <a:spcPct val="0"/>
        </a:spcBef>
        <a:buNone/>
        <a:defRPr kumimoji="1" sz="4000" kern="1200">
          <a:solidFill>
            <a:schemeClr val="tx2"/>
          </a:solidFill>
          <a:latin typeface="Meiryo UI" panose="020B0604030504040204" pitchFamily="50" charset="-128"/>
          <a:ea typeface="Meiryo UI" panose="020B0604030504040204" pitchFamily="50" charset="-128"/>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hlw.go.jp/stf/seisakunitsuite/bunya/kenkou_iryou/dengue_fever_qa_00001.html#Q3-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p:txBody>
          <a:bodyPr rtlCol="0"/>
          <a:lstStyle/>
          <a:p>
            <a:pPr rtl="0"/>
            <a:r>
              <a:rPr lang="ja-JP" altLang="en-US" dirty="0"/>
              <a:t>新型コロナウイルス感染症</a:t>
            </a:r>
            <a:br>
              <a:rPr lang="en-US" altLang="ja-JP" dirty="0"/>
            </a:br>
            <a:r>
              <a:rPr lang="ja-JP" altLang="en-US" dirty="0"/>
              <a:t>発症した場合の対応について</a:t>
            </a:r>
          </a:p>
        </p:txBody>
      </p:sp>
      <p:sp>
        <p:nvSpPr>
          <p:cNvPr id="10" name="字幕 9">
            <a:extLst>
              <a:ext uri="{FF2B5EF4-FFF2-40B4-BE49-F238E27FC236}">
                <a16:creationId xmlns:a16="http://schemas.microsoft.com/office/drawing/2014/main" id="{2A9A1389-7088-44C3-B235-92A267A78C0B}"/>
              </a:ext>
            </a:extLst>
          </p:cNvPr>
          <p:cNvSpPr>
            <a:spLocks noGrp="1"/>
          </p:cNvSpPr>
          <p:nvPr>
            <p:ph type="subTitle" idx="1"/>
          </p:nvPr>
        </p:nvSpPr>
        <p:spPr/>
        <p:txBody>
          <a:bodyPr/>
          <a:lstStyle/>
          <a:p>
            <a:endParaRPr lang="ja-JP" altLang="en-US"/>
          </a:p>
        </p:txBody>
      </p:sp>
      <p:sp>
        <p:nvSpPr>
          <p:cNvPr id="7" name="テキスト ボックス 6">
            <a:extLst>
              <a:ext uri="{FF2B5EF4-FFF2-40B4-BE49-F238E27FC236}">
                <a16:creationId xmlns:a16="http://schemas.microsoft.com/office/drawing/2014/main" id="{2E63F554-3A9A-493F-AAB3-F8A468B9D218}"/>
              </a:ext>
            </a:extLst>
          </p:cNvPr>
          <p:cNvSpPr txBox="1"/>
          <p:nvPr/>
        </p:nvSpPr>
        <p:spPr>
          <a:xfrm>
            <a:off x="3619500" y="3587234"/>
            <a:ext cx="4241800" cy="369332"/>
          </a:xfrm>
          <a:prstGeom prst="rect">
            <a:avLst/>
          </a:prstGeom>
          <a:noFill/>
          <a:ln>
            <a:solidFill>
              <a:schemeClr val="bg2"/>
            </a:solidFill>
          </a:ln>
        </p:spPr>
        <p:txBody>
          <a:bodyPr wrap="square" rtlCol="0" anchor="ctr" anchorCtr="1">
            <a:spAutoFit/>
          </a:bodyPr>
          <a:lstStyle/>
          <a:p>
            <a:r>
              <a:rPr kumimoji="1" lang="ja-JP" altLang="en-US" b="1" dirty="0"/>
              <a:t>令和３年１月（随時更新予定）</a:t>
            </a:r>
          </a:p>
        </p:txBody>
      </p:sp>
      <p:pic>
        <p:nvPicPr>
          <p:cNvPr id="4" name="図 3" descr="QR コード&#10;&#10;自動的に生成された説明">
            <a:extLst>
              <a:ext uri="{FF2B5EF4-FFF2-40B4-BE49-F238E27FC236}">
                <a16:creationId xmlns:a16="http://schemas.microsoft.com/office/drawing/2014/main" id="{1D70ED53-26EF-4447-9C65-E8BADC6EB9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276" y="5232718"/>
            <a:ext cx="1151149" cy="1151149"/>
          </a:xfrm>
          <a:prstGeom prst="rect">
            <a:avLst/>
          </a:prstGeom>
        </p:spPr>
      </p:pic>
      <p:sp>
        <p:nvSpPr>
          <p:cNvPr id="6" name="テキスト ボックス 5">
            <a:extLst>
              <a:ext uri="{FF2B5EF4-FFF2-40B4-BE49-F238E27FC236}">
                <a16:creationId xmlns:a16="http://schemas.microsoft.com/office/drawing/2014/main" id="{D4179222-E302-48CB-8A68-025D26973C4F}"/>
              </a:ext>
            </a:extLst>
          </p:cNvPr>
          <p:cNvSpPr txBox="1"/>
          <p:nvPr/>
        </p:nvSpPr>
        <p:spPr>
          <a:xfrm>
            <a:off x="537951" y="6383867"/>
            <a:ext cx="1447800" cy="276999"/>
          </a:xfrm>
          <a:prstGeom prst="rect">
            <a:avLst/>
          </a:prstGeom>
          <a:noFill/>
          <a:ln>
            <a:solidFill>
              <a:schemeClr val="bg2"/>
            </a:solidFill>
          </a:ln>
        </p:spPr>
        <p:txBody>
          <a:bodyPr wrap="square" rtlCol="0" anchor="ctr" anchorCtr="1">
            <a:spAutoFit/>
          </a:bodyPr>
          <a:lstStyle/>
          <a:p>
            <a:r>
              <a:rPr kumimoji="1" lang="ja-JP" altLang="en-US" sz="1200" dirty="0"/>
              <a:t>萬福寺</a:t>
            </a:r>
            <a:r>
              <a:rPr kumimoji="1" lang="en-US" altLang="ja-JP" sz="1200" dirty="0"/>
              <a:t>HP</a:t>
            </a:r>
            <a:endParaRPr kumimoji="1" lang="ja-JP" altLang="en-US" sz="1200" dirty="0"/>
          </a:p>
        </p:txBody>
      </p:sp>
      <p:pic>
        <p:nvPicPr>
          <p:cNvPr id="8" name="図 7" descr="ロゴ&#10;&#10;中程度の精度で自動的に生成された説明">
            <a:extLst>
              <a:ext uri="{FF2B5EF4-FFF2-40B4-BE49-F238E27FC236}">
                <a16:creationId xmlns:a16="http://schemas.microsoft.com/office/drawing/2014/main" id="{30D539A2-FB31-4308-A22D-A05808AE15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47249" y="5123266"/>
            <a:ext cx="3721100" cy="1073402"/>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5" name="コンテンツ プレースホルダー 1">
            <a:extLst>
              <a:ext uri="{FF2B5EF4-FFF2-40B4-BE49-F238E27FC236}">
                <a16:creationId xmlns:a16="http://schemas.microsoft.com/office/drawing/2014/main" id="{A998E026-DD08-404F-9E7D-741FC35F3C04}"/>
              </a:ext>
            </a:extLst>
          </p:cNvPr>
          <p:cNvSpPr>
            <a:spLocks noGrp="1"/>
          </p:cNvSpPr>
          <p:nvPr>
            <p:ph sz="quarter" idx="1"/>
          </p:nvPr>
        </p:nvSpPr>
        <p:spPr>
          <a:xfrm>
            <a:off x="1219200" y="1417638"/>
            <a:ext cx="10363200" cy="4267200"/>
          </a:xfrm>
        </p:spPr>
        <p:txBody>
          <a:bodyPr rtlCol="0">
            <a:normAutofit/>
          </a:bodyPr>
          <a:lstStyle/>
          <a:p>
            <a:pPr rtl="0"/>
            <a:r>
              <a:rPr lang="ja-JP" altLang="en-US" dirty="0"/>
              <a:t>各種法要について</a:t>
            </a:r>
            <a:endParaRPr lang="en-US" altLang="ja-JP" dirty="0"/>
          </a:p>
          <a:p>
            <a:pPr marL="0" indent="0" rtl="0">
              <a:buNone/>
            </a:pPr>
            <a:r>
              <a:rPr lang="ja-JP" altLang="en-US" sz="1600" dirty="0"/>
              <a:t>１０名以上が集まり密閉された空間での法要を自粛する。</a:t>
            </a:r>
            <a:endParaRPr lang="en-US" altLang="ja-JP" sz="1600" dirty="0"/>
          </a:p>
          <a:p>
            <a:pPr marL="0" indent="0" rtl="0">
              <a:buNone/>
            </a:pPr>
            <a:r>
              <a:rPr lang="ja-JP" altLang="en-US" sz="1600" dirty="0"/>
              <a:t>換気をこころがけ、空気の通り抜けれる道を確保しておこなうこととする。</a:t>
            </a:r>
            <a:endParaRPr lang="en-US" altLang="ja-JP" sz="1600" dirty="0"/>
          </a:p>
          <a:p>
            <a:pPr marL="0" indent="0" rtl="0">
              <a:buNone/>
            </a:pPr>
            <a:r>
              <a:rPr lang="ja-JP" altLang="en-US" sz="1600" dirty="0"/>
              <a:t>また一定の距離（１メートル以上）をあけ、黄檗宗檀信徒の皆様を含めマスクの着用を求める。</a:t>
            </a:r>
            <a:endParaRPr lang="en-US" altLang="ja-JP" sz="1600" dirty="0"/>
          </a:p>
          <a:p>
            <a:pPr marL="0" indent="0" rtl="0">
              <a:buNone/>
            </a:pPr>
            <a:r>
              <a:rPr lang="ja-JP" altLang="en-US" sz="1600" dirty="0"/>
              <a:t>葬儀など大規模を要するものは、施主との相談の上、縮小をすることが望まれる。</a:t>
            </a:r>
            <a:endParaRPr lang="en-US" altLang="ja-JP" sz="1600" dirty="0"/>
          </a:p>
          <a:p>
            <a:pPr marL="0" indent="0" rtl="0">
              <a:buNone/>
            </a:pPr>
            <a:endParaRPr lang="ja-JP" altLang="en-US" sz="1600" dirty="0"/>
          </a:p>
        </p:txBody>
      </p:sp>
      <p:sp>
        <p:nvSpPr>
          <p:cNvPr id="7" name="コンテンツ プレースホルダー 1">
            <a:extLst>
              <a:ext uri="{FF2B5EF4-FFF2-40B4-BE49-F238E27FC236}">
                <a16:creationId xmlns:a16="http://schemas.microsoft.com/office/drawing/2014/main" id="{C8678998-DE5E-47C8-B90A-861EA2E8C988}"/>
              </a:ext>
            </a:extLst>
          </p:cNvPr>
          <p:cNvSpPr txBox="1">
            <a:spLocks/>
          </p:cNvSpPr>
          <p:nvPr/>
        </p:nvSpPr>
        <p:spPr>
          <a:xfrm>
            <a:off x="1219200" y="3429000"/>
            <a:ext cx="10363200" cy="4267200"/>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拝観説明や坐禅・写経体験について</a:t>
            </a:r>
            <a:endParaRPr lang="en-US" altLang="ja-JP" dirty="0"/>
          </a:p>
          <a:p>
            <a:pPr marL="0" indent="0">
              <a:buFont typeface="Wingdings 2"/>
              <a:buNone/>
            </a:pPr>
            <a:r>
              <a:rPr lang="ja-JP" altLang="en-US" sz="1600" dirty="0"/>
              <a:t>大人数での拝観説明を希望される場合、いくつかの組にわけ実施するか、拡声器を使用するなどで対応する。</a:t>
            </a:r>
            <a:endParaRPr lang="en-US" altLang="ja-JP" sz="1600" dirty="0"/>
          </a:p>
          <a:p>
            <a:pPr marL="0" indent="0">
              <a:buFont typeface="Wingdings 2"/>
              <a:buNone/>
            </a:pPr>
            <a:r>
              <a:rPr lang="ja-JP" altLang="en-US" sz="1600" dirty="0"/>
              <a:t>緊急事態宣言が発令された場合は、随時、対処を検討する。</a:t>
            </a:r>
            <a:endParaRPr lang="en-US" altLang="ja-JP" sz="1600" dirty="0"/>
          </a:p>
          <a:p>
            <a:pPr marL="0" indent="0">
              <a:buFont typeface="Wingdings 2"/>
              <a:buNone/>
            </a:pPr>
            <a:r>
              <a:rPr lang="ja-JP" altLang="en-US" sz="1600" dirty="0"/>
              <a:t>坐禅・写経体験に関しては、感染予防を行った上で実施する。</a:t>
            </a:r>
          </a:p>
        </p:txBody>
      </p:sp>
      <p:sp>
        <p:nvSpPr>
          <p:cNvPr id="4" name="スライド番号プレースホルダー 3">
            <a:extLst>
              <a:ext uri="{FF2B5EF4-FFF2-40B4-BE49-F238E27FC236}">
                <a16:creationId xmlns:a16="http://schemas.microsoft.com/office/drawing/2014/main" id="{3002EC58-FEE4-4690-BE92-BED871BB7571}"/>
              </a:ext>
            </a:extLst>
          </p:cNvPr>
          <p:cNvSpPr>
            <a:spLocks noGrp="1"/>
          </p:cNvSpPr>
          <p:nvPr>
            <p:ph type="sldNum" sz="quarter" idx="12"/>
          </p:nvPr>
        </p:nvSpPr>
        <p:spPr/>
        <p:txBody>
          <a:bodyPr/>
          <a:lstStyle/>
          <a:p>
            <a:pPr rtl="0"/>
            <a:r>
              <a:rPr lang="ja-JP" altLang="en-US" noProof="0" dirty="0"/>
              <a:t>８</a:t>
            </a:r>
          </a:p>
        </p:txBody>
      </p:sp>
    </p:spTree>
    <p:extLst>
      <p:ext uri="{BB962C8B-B14F-4D97-AF65-F5344CB8AC3E}">
        <p14:creationId xmlns:p14="http://schemas.microsoft.com/office/powerpoint/2010/main" val="338077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感染を疑うべき症状</a:t>
            </a:r>
          </a:p>
        </p:txBody>
      </p:sp>
      <p:sp>
        <p:nvSpPr>
          <p:cNvPr id="2" name="コンテンツ プレースホルダー 1"/>
          <p:cNvSpPr>
            <a:spLocks noGrp="1"/>
          </p:cNvSpPr>
          <p:nvPr>
            <p:ph sz="quarter" idx="1"/>
          </p:nvPr>
        </p:nvSpPr>
        <p:spPr/>
        <p:txBody>
          <a:bodyPr rtlCol="0">
            <a:normAutofit lnSpcReduction="10000"/>
          </a:bodyPr>
          <a:lstStyle/>
          <a:p>
            <a:pPr marL="0" indent="0" rtl="0">
              <a:buNone/>
            </a:pPr>
            <a:r>
              <a:rPr lang="ja-JP" altLang="en-US" sz="1600" dirty="0"/>
              <a:t>下記症状が長時間つづくことが特徴であるため、以下の症状に当てはまる場合では新型コロナウイルスと疑う必要がある。</a:t>
            </a:r>
            <a:endParaRPr lang="en-US" altLang="ja-JP" sz="1600" dirty="0"/>
          </a:p>
          <a:p>
            <a:pPr marL="0" indent="0" rtl="0">
              <a:buNone/>
            </a:pPr>
            <a:endParaRPr lang="en-US" altLang="ja-JP" sz="1600" dirty="0"/>
          </a:p>
          <a:p>
            <a:pPr marL="0" indent="0" rtl="0">
              <a:buNone/>
            </a:pPr>
            <a:r>
              <a:rPr lang="en-US" altLang="ja-JP" sz="1600" dirty="0"/>
              <a:t>【</a:t>
            </a:r>
            <a:r>
              <a:rPr lang="ja-JP" altLang="en-US" sz="1600" dirty="0"/>
              <a:t>初期症状（感染を疑うべき症状）</a:t>
            </a:r>
            <a:r>
              <a:rPr lang="en-US" altLang="ja-JP" sz="1600" dirty="0"/>
              <a:t>】</a:t>
            </a:r>
            <a:r>
              <a:rPr lang="ja-JP" altLang="en-US" sz="1600" dirty="0"/>
              <a:t>　　　　　　　　　　　　　　　</a:t>
            </a:r>
            <a:r>
              <a:rPr lang="en-US" altLang="ja-JP" sz="1600" dirty="0"/>
              <a:t>【</a:t>
            </a:r>
            <a:r>
              <a:rPr lang="ja-JP" altLang="en-US" sz="1600" dirty="0"/>
              <a:t>重症例</a:t>
            </a:r>
            <a:r>
              <a:rPr lang="en-US" altLang="ja-JP" sz="1600" dirty="0"/>
              <a:t>】</a:t>
            </a:r>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r>
              <a:rPr lang="ja-JP" altLang="en-US" sz="1600" dirty="0"/>
              <a:t>持病をもった方は重症化しやすいため、この状態が２日程度続く場合には、部署責任部長へ連絡のこと。</a:t>
            </a:r>
            <a:endParaRPr lang="en-US" altLang="ja-JP" sz="1600" dirty="0"/>
          </a:p>
        </p:txBody>
      </p:sp>
      <p:sp>
        <p:nvSpPr>
          <p:cNvPr id="5" name="コンテンツ プレースホルダー 1">
            <a:extLst>
              <a:ext uri="{FF2B5EF4-FFF2-40B4-BE49-F238E27FC236}">
                <a16:creationId xmlns:a16="http://schemas.microsoft.com/office/drawing/2014/main" id="{C3FB84E0-6743-4DE8-95B5-9F2703F93229}"/>
              </a:ext>
            </a:extLst>
          </p:cNvPr>
          <p:cNvSpPr txBox="1">
            <a:spLocks/>
          </p:cNvSpPr>
          <p:nvPr/>
        </p:nvSpPr>
        <p:spPr>
          <a:xfrm>
            <a:off x="1219200" y="2711450"/>
            <a:ext cx="4457700" cy="2044700"/>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　</a:t>
            </a:r>
            <a:r>
              <a:rPr lang="en-US" altLang="ja-JP" sz="1600" dirty="0"/>
              <a:t>37.5</a:t>
            </a:r>
            <a:r>
              <a:rPr lang="ja-JP" altLang="en-US" sz="1600" dirty="0"/>
              <a:t>℃以上の発熱が４日間以上続く。</a:t>
            </a:r>
            <a:endParaRPr lang="en-US" altLang="ja-JP" sz="1600" dirty="0"/>
          </a:p>
          <a:p>
            <a:pPr marL="0" indent="0">
              <a:buNone/>
            </a:pPr>
            <a:r>
              <a:rPr lang="ja-JP" altLang="en-US" sz="1600" dirty="0"/>
              <a:t>■　強いだるさ</a:t>
            </a:r>
            <a:endParaRPr lang="en-US" altLang="ja-JP" sz="1600" dirty="0"/>
          </a:p>
          <a:p>
            <a:pPr marL="0" indent="0">
              <a:buNone/>
            </a:pPr>
            <a:r>
              <a:rPr lang="ja-JP" altLang="en-US" sz="1600" dirty="0"/>
              <a:t>■　息苦しさ</a:t>
            </a:r>
            <a:endParaRPr lang="en-US" altLang="ja-JP" sz="1600" dirty="0"/>
          </a:p>
          <a:p>
            <a:pPr marL="0" indent="0">
              <a:buNone/>
            </a:pPr>
            <a:r>
              <a:rPr lang="ja-JP" altLang="en-US" sz="1600" dirty="0"/>
              <a:t>■　せき</a:t>
            </a:r>
            <a:endParaRPr lang="en-US" altLang="ja-JP" sz="1600" dirty="0"/>
          </a:p>
          <a:p>
            <a:pPr marL="0" indent="0">
              <a:buNone/>
            </a:pPr>
            <a:r>
              <a:rPr lang="ja-JP" altLang="en-US" sz="1600" dirty="0"/>
              <a:t>■　下痢</a:t>
            </a:r>
            <a:endParaRPr lang="en-US" altLang="ja-JP" sz="1600" dirty="0"/>
          </a:p>
          <a:p>
            <a:pPr marL="0" indent="0">
              <a:buNone/>
            </a:pPr>
            <a:r>
              <a:rPr lang="ja-JP" altLang="en-US" sz="1600" dirty="0"/>
              <a:t>■　胃腸疾患　</a:t>
            </a:r>
            <a:endParaRPr lang="en-US" altLang="ja-JP" sz="1600" dirty="0"/>
          </a:p>
        </p:txBody>
      </p:sp>
      <p:sp>
        <p:nvSpPr>
          <p:cNvPr id="6" name="コンテンツ プレースホルダー 1">
            <a:extLst>
              <a:ext uri="{FF2B5EF4-FFF2-40B4-BE49-F238E27FC236}">
                <a16:creationId xmlns:a16="http://schemas.microsoft.com/office/drawing/2014/main" id="{BAF5980B-BA6F-4CA4-85A7-4A0756BA7A46}"/>
              </a:ext>
            </a:extLst>
          </p:cNvPr>
          <p:cNvSpPr txBox="1">
            <a:spLocks/>
          </p:cNvSpPr>
          <p:nvPr/>
        </p:nvSpPr>
        <p:spPr>
          <a:xfrm>
            <a:off x="6311900" y="2711450"/>
            <a:ext cx="4457700" cy="2044700"/>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　肺炎</a:t>
            </a:r>
            <a:endParaRPr lang="en-US" altLang="ja-JP" sz="1600" dirty="0"/>
          </a:p>
          <a:p>
            <a:pPr marL="0" indent="0">
              <a:buNone/>
            </a:pPr>
            <a:r>
              <a:rPr lang="ja-JP" altLang="en-US" sz="1600" dirty="0"/>
              <a:t>■　重症急性呼吸器症候群（</a:t>
            </a:r>
            <a:r>
              <a:rPr lang="en-US" altLang="ja-JP" sz="1600" dirty="0"/>
              <a:t>SARS</a:t>
            </a:r>
            <a:r>
              <a:rPr lang="ja-JP" altLang="en-US" sz="1600" dirty="0"/>
              <a:t>）</a:t>
            </a:r>
            <a:endParaRPr lang="en-US" altLang="ja-JP" sz="1600" dirty="0"/>
          </a:p>
          <a:p>
            <a:pPr marL="0" indent="0">
              <a:buNone/>
            </a:pPr>
            <a:r>
              <a:rPr lang="ja-JP" altLang="en-US" sz="1600" dirty="0"/>
              <a:t>■　腎不全</a:t>
            </a:r>
            <a:endParaRPr lang="en-US" altLang="ja-JP" sz="1600" dirty="0"/>
          </a:p>
          <a:p>
            <a:pPr marL="0" indent="0">
              <a:buNone/>
            </a:pPr>
            <a:r>
              <a:rPr lang="ja-JP" altLang="en-US" sz="1600" dirty="0"/>
              <a:t>■　死亡</a:t>
            </a:r>
            <a:endParaRPr lang="en-US" altLang="ja-JP" sz="1600" dirty="0"/>
          </a:p>
        </p:txBody>
      </p:sp>
      <p:sp>
        <p:nvSpPr>
          <p:cNvPr id="7" name="スライド番号プレースホルダー 6">
            <a:extLst>
              <a:ext uri="{FF2B5EF4-FFF2-40B4-BE49-F238E27FC236}">
                <a16:creationId xmlns:a16="http://schemas.microsoft.com/office/drawing/2014/main" id="{E418AB06-9BD3-403E-B83C-86528F07A582}"/>
              </a:ext>
            </a:extLst>
          </p:cNvPr>
          <p:cNvSpPr>
            <a:spLocks noGrp="1"/>
          </p:cNvSpPr>
          <p:nvPr>
            <p:ph type="sldNum" sz="quarter" idx="12"/>
          </p:nvPr>
        </p:nvSpPr>
        <p:spPr/>
        <p:txBody>
          <a:bodyPr/>
          <a:lstStyle/>
          <a:p>
            <a:pPr rtl="0"/>
            <a:r>
              <a:rPr lang="ja-JP" altLang="en-US" noProof="0" dirty="0"/>
              <a:t>９</a:t>
            </a:r>
          </a:p>
        </p:txBody>
      </p:sp>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感染が疑われる場合の対応方法</a:t>
            </a:r>
            <a:r>
              <a:rPr lang="ja-JP" altLang="en-US" sz="2000" dirty="0">
                <a:solidFill>
                  <a:schemeClr val="tx1"/>
                </a:solidFill>
              </a:rPr>
              <a:t>－（職員共通）</a:t>
            </a:r>
            <a:endParaRPr lang="ja-JP" altLang="en-US" sz="2800" dirty="0">
              <a:solidFill>
                <a:schemeClr val="tx1"/>
              </a:solidFill>
            </a:endParaRPr>
          </a:p>
        </p:txBody>
      </p:sp>
      <p:sp>
        <p:nvSpPr>
          <p:cNvPr id="4" name="テキスト ボックス 3">
            <a:extLst>
              <a:ext uri="{FF2B5EF4-FFF2-40B4-BE49-F238E27FC236}">
                <a16:creationId xmlns:a16="http://schemas.microsoft.com/office/drawing/2014/main" id="{2A70CB57-5459-400F-9863-A97BB769E157}"/>
              </a:ext>
            </a:extLst>
          </p:cNvPr>
          <p:cNvSpPr txBox="1"/>
          <p:nvPr/>
        </p:nvSpPr>
        <p:spPr>
          <a:xfrm>
            <a:off x="1144589" y="1630422"/>
            <a:ext cx="39751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勤務時間外で感染が疑われる症状を確認</a:t>
            </a:r>
          </a:p>
        </p:txBody>
      </p:sp>
      <p:sp>
        <p:nvSpPr>
          <p:cNvPr id="6" name="テキスト ボックス 5">
            <a:extLst>
              <a:ext uri="{FF2B5EF4-FFF2-40B4-BE49-F238E27FC236}">
                <a16:creationId xmlns:a16="http://schemas.microsoft.com/office/drawing/2014/main" id="{2C9AC0A5-21E5-4401-8724-8604749544B7}"/>
              </a:ext>
            </a:extLst>
          </p:cNvPr>
          <p:cNvSpPr txBox="1"/>
          <p:nvPr/>
        </p:nvSpPr>
        <p:spPr>
          <a:xfrm>
            <a:off x="1144589" y="2367425"/>
            <a:ext cx="39751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病院にて診療</a:t>
            </a:r>
          </a:p>
        </p:txBody>
      </p:sp>
      <p:sp>
        <p:nvSpPr>
          <p:cNvPr id="7" name="テキスト ボックス 6">
            <a:extLst>
              <a:ext uri="{FF2B5EF4-FFF2-40B4-BE49-F238E27FC236}">
                <a16:creationId xmlns:a16="http://schemas.microsoft.com/office/drawing/2014/main" id="{BEDD1F33-FA8C-4AF4-ADB2-CD17A3D84737}"/>
              </a:ext>
            </a:extLst>
          </p:cNvPr>
          <p:cNvSpPr txBox="1"/>
          <p:nvPr/>
        </p:nvSpPr>
        <p:spPr>
          <a:xfrm>
            <a:off x="719135" y="4722053"/>
            <a:ext cx="3873500" cy="276999"/>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病院から住居付近の保健所へ申請がだされる</a:t>
            </a:r>
            <a:r>
              <a:rPr kumimoji="1" lang="en-US" altLang="ja-JP" sz="1200" dirty="0"/>
              <a:t>)</a:t>
            </a:r>
            <a:r>
              <a:rPr kumimoji="1" lang="ja-JP" altLang="en-US" sz="1200" dirty="0"/>
              <a:t>　</a:t>
            </a:r>
          </a:p>
        </p:txBody>
      </p:sp>
      <p:sp>
        <p:nvSpPr>
          <p:cNvPr id="8" name="テキスト ボックス 7">
            <a:extLst>
              <a:ext uri="{FF2B5EF4-FFF2-40B4-BE49-F238E27FC236}">
                <a16:creationId xmlns:a16="http://schemas.microsoft.com/office/drawing/2014/main" id="{1690A16B-0B7E-495C-909F-5ACF4CF7D822}"/>
              </a:ext>
            </a:extLst>
          </p:cNvPr>
          <p:cNvSpPr txBox="1"/>
          <p:nvPr/>
        </p:nvSpPr>
        <p:spPr>
          <a:xfrm>
            <a:off x="1139827" y="3059420"/>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感染陽性</a:t>
            </a:r>
          </a:p>
        </p:txBody>
      </p:sp>
      <p:sp>
        <p:nvSpPr>
          <p:cNvPr id="9" name="テキスト ボックス 8">
            <a:extLst>
              <a:ext uri="{FF2B5EF4-FFF2-40B4-BE49-F238E27FC236}">
                <a16:creationId xmlns:a16="http://schemas.microsoft.com/office/drawing/2014/main" id="{9D7B1C18-4F91-486A-AB7E-6C661D9E7901}"/>
              </a:ext>
            </a:extLst>
          </p:cNvPr>
          <p:cNvSpPr txBox="1"/>
          <p:nvPr/>
        </p:nvSpPr>
        <p:spPr>
          <a:xfrm>
            <a:off x="3386140" y="3066286"/>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感染陰性</a:t>
            </a:r>
          </a:p>
        </p:txBody>
      </p:sp>
      <p:sp>
        <p:nvSpPr>
          <p:cNvPr id="10" name="テキスト ボックス 9">
            <a:extLst>
              <a:ext uri="{FF2B5EF4-FFF2-40B4-BE49-F238E27FC236}">
                <a16:creationId xmlns:a16="http://schemas.microsoft.com/office/drawing/2014/main" id="{6A350508-B255-4CBF-BB6B-83B42D936461}"/>
              </a:ext>
            </a:extLst>
          </p:cNvPr>
          <p:cNvSpPr txBox="1"/>
          <p:nvPr/>
        </p:nvSpPr>
        <p:spPr>
          <a:xfrm>
            <a:off x="1139824" y="3742634"/>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病院等で隔離</a:t>
            </a:r>
          </a:p>
        </p:txBody>
      </p:sp>
      <p:sp>
        <p:nvSpPr>
          <p:cNvPr id="11" name="テキスト ボックス 10">
            <a:extLst>
              <a:ext uri="{FF2B5EF4-FFF2-40B4-BE49-F238E27FC236}">
                <a16:creationId xmlns:a16="http://schemas.microsoft.com/office/drawing/2014/main" id="{099197F0-E0D3-40C7-8A4E-430F31501224}"/>
              </a:ext>
            </a:extLst>
          </p:cNvPr>
          <p:cNvSpPr txBox="1"/>
          <p:nvPr/>
        </p:nvSpPr>
        <p:spPr>
          <a:xfrm>
            <a:off x="3382963" y="3730580"/>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自宅待機</a:t>
            </a:r>
          </a:p>
        </p:txBody>
      </p:sp>
      <p:sp>
        <p:nvSpPr>
          <p:cNvPr id="12" name="テキスト ボックス 11">
            <a:extLst>
              <a:ext uri="{FF2B5EF4-FFF2-40B4-BE49-F238E27FC236}">
                <a16:creationId xmlns:a16="http://schemas.microsoft.com/office/drawing/2014/main" id="{C8A38599-3172-4CD1-8EB4-779A3000DBE9}"/>
              </a:ext>
            </a:extLst>
          </p:cNvPr>
          <p:cNvSpPr txBox="1"/>
          <p:nvPr/>
        </p:nvSpPr>
        <p:spPr>
          <a:xfrm>
            <a:off x="1139824" y="4391372"/>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保健所へ連絡</a:t>
            </a:r>
          </a:p>
        </p:txBody>
      </p:sp>
      <p:sp>
        <p:nvSpPr>
          <p:cNvPr id="14" name="コンテンツ プレースホルダー 1">
            <a:extLst>
              <a:ext uri="{FF2B5EF4-FFF2-40B4-BE49-F238E27FC236}">
                <a16:creationId xmlns:a16="http://schemas.microsoft.com/office/drawing/2014/main" id="{3F84890E-ED7E-4494-80F3-9A8CE26B90ED}"/>
              </a:ext>
            </a:extLst>
          </p:cNvPr>
          <p:cNvSpPr txBox="1">
            <a:spLocks/>
          </p:cNvSpPr>
          <p:nvPr/>
        </p:nvSpPr>
        <p:spPr>
          <a:xfrm>
            <a:off x="6324601" y="1723192"/>
            <a:ext cx="4495800" cy="5143506"/>
          </a:xfrm>
          <a:prstGeom prst="rect">
            <a:avLst/>
          </a:prstGeom>
        </p:spPr>
        <p:txBody>
          <a:bodyPr vert="horz" rtlCol="0">
            <a:normAutofit fontScale="92500" lnSpcReduction="10000"/>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dirty="0"/>
              <a:t>■　部署担当者へ報告。</a:t>
            </a:r>
            <a:endParaRPr lang="en-US" altLang="ja-JP" sz="1600" dirty="0"/>
          </a:p>
          <a:p>
            <a:pPr marL="0" indent="0">
              <a:buNone/>
            </a:pPr>
            <a:r>
              <a:rPr lang="ja-JP" altLang="en-US" sz="1600" dirty="0"/>
              <a:t>　　 部署担当者から、部署責任部長へ連絡。</a:t>
            </a:r>
            <a:endParaRPr lang="en-US" altLang="ja-JP" sz="1600" dirty="0"/>
          </a:p>
          <a:p>
            <a:pPr marL="0" indent="0">
              <a:buNone/>
            </a:pPr>
            <a:r>
              <a:rPr lang="ja-JP" altLang="en-US" sz="1600" dirty="0"/>
              <a:t>　　 部署責任部長から統括責任者へ報告を行う。</a:t>
            </a:r>
            <a:endParaRPr lang="en-US" altLang="ja-JP" sz="1600" dirty="0"/>
          </a:p>
          <a:p>
            <a:pPr marL="0" indent="0">
              <a:buNone/>
            </a:pPr>
            <a:r>
              <a:rPr lang="ja-JP" altLang="en-US" sz="1600" dirty="0"/>
              <a:t>　　 </a:t>
            </a:r>
            <a:r>
              <a:rPr lang="en-US" altLang="ja-JP" sz="1600" dirty="0"/>
              <a:t>《</a:t>
            </a:r>
            <a:r>
              <a:rPr lang="ja-JP" altLang="en-US" sz="1600" dirty="0"/>
              <a:t>出勤停止</a:t>
            </a:r>
            <a:r>
              <a:rPr lang="en-US" altLang="ja-JP" sz="1600" dirty="0"/>
              <a:t>》</a:t>
            </a:r>
            <a:r>
              <a:rPr lang="ja-JP" altLang="en-US" sz="1600" dirty="0"/>
              <a:t>　</a:t>
            </a:r>
            <a:endParaRPr lang="en-US" altLang="ja-JP" sz="1600" dirty="0"/>
          </a:p>
          <a:p>
            <a:pPr marL="0" indent="0">
              <a:buNone/>
            </a:pPr>
            <a:endParaRPr lang="en-US" altLang="ja-JP" sz="1600" dirty="0"/>
          </a:p>
          <a:p>
            <a:pPr marL="0" indent="0">
              <a:buNone/>
            </a:pPr>
            <a:r>
              <a:rPr lang="ja-JP" altLang="en-US" sz="1600" dirty="0"/>
              <a:t>■　部署担当者から部署　従業員へ連絡をとり</a:t>
            </a:r>
            <a:endParaRPr lang="en-US" altLang="ja-JP" sz="1600" dirty="0"/>
          </a:p>
          <a:p>
            <a:pPr marL="0" indent="0">
              <a:buNone/>
            </a:pPr>
            <a:r>
              <a:rPr lang="ja-JP" altLang="en-US" sz="1600" dirty="0"/>
              <a:t>　　 感染したものと濃厚接触の疑いがあるものの</a:t>
            </a:r>
            <a:endParaRPr lang="en-US" altLang="ja-JP" sz="1600" dirty="0"/>
          </a:p>
          <a:p>
            <a:pPr marL="0" indent="0">
              <a:buNone/>
            </a:pPr>
            <a:r>
              <a:rPr lang="ja-JP" altLang="en-US" sz="1600" dirty="0"/>
              <a:t>　　</a:t>
            </a:r>
            <a:r>
              <a:rPr lang="en-US" altLang="ja-JP" sz="1600" dirty="0"/>
              <a:t> </a:t>
            </a:r>
            <a:r>
              <a:rPr lang="ja-JP" altLang="en-US" sz="1600" dirty="0"/>
              <a:t>リストアップをおこなっておく。できるだけ広範囲で</a:t>
            </a:r>
            <a:endParaRPr lang="en-US" altLang="ja-JP" sz="1600" dirty="0"/>
          </a:p>
          <a:p>
            <a:pPr marL="0" indent="0">
              <a:buNone/>
            </a:pPr>
            <a:r>
              <a:rPr lang="ja-JP" altLang="en-US" sz="1600" dirty="0"/>
              <a:t>　　 判断する。</a:t>
            </a:r>
            <a:r>
              <a:rPr lang="en-US" altLang="ja-JP" sz="1600" dirty="0"/>
              <a:t>(</a:t>
            </a:r>
            <a:r>
              <a:rPr lang="ja-JP" altLang="en-US" sz="1600" dirty="0"/>
              <a:t>発症の３日前までに接触したもの）</a:t>
            </a:r>
            <a:endParaRPr lang="en-US" altLang="ja-JP" sz="1600" dirty="0"/>
          </a:p>
          <a:p>
            <a:pPr marL="0" indent="0">
              <a:buNone/>
            </a:pPr>
            <a:r>
              <a:rPr lang="ja-JP" altLang="en-US" sz="1600" dirty="0"/>
              <a:t>　　 自宅待機を命じ、健康観察をおこなう。</a:t>
            </a:r>
            <a:endParaRPr lang="en-US" altLang="ja-JP" sz="1600" dirty="0"/>
          </a:p>
          <a:p>
            <a:pPr marL="0" indent="0">
              <a:buNone/>
            </a:pPr>
            <a:endParaRPr lang="en-US" altLang="ja-JP" sz="1600" dirty="0"/>
          </a:p>
          <a:p>
            <a:pPr marL="0" indent="0">
              <a:buNone/>
            </a:pPr>
            <a:r>
              <a:rPr lang="ja-JP" altLang="en-US" sz="1600" u="sng" dirty="0"/>
              <a:t>◎最終的には、保健所が濃厚接触者の判断をする</a:t>
            </a:r>
            <a:endParaRPr lang="en-US" altLang="ja-JP" sz="1600" u="sng" dirty="0"/>
          </a:p>
          <a:p>
            <a:pPr marL="0" indent="0">
              <a:buNone/>
            </a:pPr>
            <a:endParaRPr lang="en-US" altLang="ja-JP" sz="1600" u="sng" dirty="0"/>
          </a:p>
          <a:p>
            <a:pPr marL="0" indent="0">
              <a:buNone/>
            </a:pPr>
            <a:r>
              <a:rPr lang="ja-JP" altLang="en-US" sz="1600" dirty="0"/>
              <a:t>■　萬福寺からは、</a:t>
            </a:r>
            <a:endParaRPr lang="en-US" altLang="ja-JP" sz="1600" dirty="0"/>
          </a:p>
          <a:p>
            <a:pPr marL="0" indent="0">
              <a:buNone/>
            </a:pPr>
            <a:r>
              <a:rPr lang="ja-JP" altLang="en-US" sz="1600" dirty="0"/>
              <a:t>　　 きょうと新型コロナ医療相談センターに連絡。</a:t>
            </a:r>
            <a:endParaRPr lang="en-US" altLang="ja-JP" sz="1600" dirty="0"/>
          </a:p>
          <a:p>
            <a:pPr marL="0" indent="0">
              <a:buNone/>
            </a:pPr>
            <a:r>
              <a:rPr lang="ja-JP" altLang="en-US" sz="1600" dirty="0"/>
              <a:t>　　 </a:t>
            </a:r>
            <a:r>
              <a:rPr lang="en-US" altLang="ja-JP" sz="1600" dirty="0"/>
              <a:t>075-424-5487</a:t>
            </a:r>
          </a:p>
          <a:p>
            <a:pPr marL="0" indent="0">
              <a:buNone/>
            </a:pPr>
            <a:endParaRPr lang="en-US" altLang="ja-JP" sz="1600" dirty="0"/>
          </a:p>
          <a:p>
            <a:pPr marL="0" indent="0">
              <a:buNone/>
            </a:pPr>
            <a:r>
              <a:rPr lang="ja-JP" altLang="en-US" sz="1600" dirty="0"/>
              <a:t>　　 </a:t>
            </a:r>
            <a:endParaRPr lang="en-US" altLang="ja-JP" sz="1600" dirty="0"/>
          </a:p>
          <a:p>
            <a:pPr marL="0" indent="0">
              <a:buNone/>
            </a:pPr>
            <a:endParaRPr lang="en-US" altLang="ja-JP" sz="1600" dirty="0"/>
          </a:p>
        </p:txBody>
      </p:sp>
      <p:sp>
        <p:nvSpPr>
          <p:cNvPr id="15" name="テキスト ボックス 14">
            <a:extLst>
              <a:ext uri="{FF2B5EF4-FFF2-40B4-BE49-F238E27FC236}">
                <a16:creationId xmlns:a16="http://schemas.microsoft.com/office/drawing/2014/main" id="{BD1D4425-FF42-47F5-AB6E-A67DD65DA31A}"/>
              </a:ext>
            </a:extLst>
          </p:cNvPr>
          <p:cNvSpPr txBox="1"/>
          <p:nvPr/>
        </p:nvSpPr>
        <p:spPr>
          <a:xfrm>
            <a:off x="1127123" y="5199638"/>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濃厚接触者 確認</a:t>
            </a:r>
          </a:p>
        </p:txBody>
      </p:sp>
      <p:sp>
        <p:nvSpPr>
          <p:cNvPr id="16" name="テキスト ボックス 15">
            <a:extLst>
              <a:ext uri="{FF2B5EF4-FFF2-40B4-BE49-F238E27FC236}">
                <a16:creationId xmlns:a16="http://schemas.microsoft.com/office/drawing/2014/main" id="{489D8391-C1E3-4CA6-A074-F8CAC36D4CDA}"/>
              </a:ext>
            </a:extLst>
          </p:cNvPr>
          <p:cNvSpPr txBox="1"/>
          <p:nvPr/>
        </p:nvSpPr>
        <p:spPr>
          <a:xfrm>
            <a:off x="566736" y="5521303"/>
            <a:ext cx="4159251" cy="461665"/>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保健所から事業所へ</a:t>
            </a:r>
            <a:endParaRPr kumimoji="1" lang="en-US" altLang="ja-JP" sz="1200" dirty="0"/>
          </a:p>
          <a:p>
            <a:r>
              <a:rPr kumimoji="1" lang="ja-JP" altLang="en-US" sz="1200" dirty="0"/>
              <a:t>　　濃厚接触者の確認連絡がくる場合がある</a:t>
            </a:r>
            <a:r>
              <a:rPr kumimoji="1" lang="en-US" altLang="ja-JP" sz="1200" dirty="0"/>
              <a:t>)</a:t>
            </a:r>
            <a:r>
              <a:rPr kumimoji="1" lang="ja-JP" altLang="en-US" sz="1200" dirty="0"/>
              <a:t>　</a:t>
            </a:r>
          </a:p>
        </p:txBody>
      </p:sp>
      <p:sp>
        <p:nvSpPr>
          <p:cNvPr id="17" name="テキスト ボックス 16">
            <a:extLst>
              <a:ext uri="{FF2B5EF4-FFF2-40B4-BE49-F238E27FC236}">
                <a16:creationId xmlns:a16="http://schemas.microsoft.com/office/drawing/2014/main" id="{049DBF2E-9487-4C09-BD29-C4CCCC40EDA7}"/>
              </a:ext>
            </a:extLst>
          </p:cNvPr>
          <p:cNvSpPr txBox="1"/>
          <p:nvPr/>
        </p:nvSpPr>
        <p:spPr>
          <a:xfrm>
            <a:off x="2288384" y="4072817"/>
            <a:ext cx="3873500" cy="276999"/>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　３日間　出勤停止　</a:t>
            </a:r>
            <a:r>
              <a:rPr kumimoji="1" lang="en-US" altLang="ja-JP" sz="1200" dirty="0"/>
              <a:t>)</a:t>
            </a:r>
            <a:r>
              <a:rPr kumimoji="1" lang="ja-JP" altLang="en-US" sz="1200" dirty="0"/>
              <a:t>　</a:t>
            </a:r>
          </a:p>
        </p:txBody>
      </p:sp>
      <p:sp>
        <p:nvSpPr>
          <p:cNvPr id="19" name="矢印: 下 18">
            <a:extLst>
              <a:ext uri="{FF2B5EF4-FFF2-40B4-BE49-F238E27FC236}">
                <a16:creationId xmlns:a16="http://schemas.microsoft.com/office/drawing/2014/main" id="{F6D996C4-A3D0-4388-B188-FBF5FE2F6253}"/>
              </a:ext>
            </a:extLst>
          </p:cNvPr>
          <p:cNvSpPr/>
          <p:nvPr/>
        </p:nvSpPr>
        <p:spPr>
          <a:xfrm>
            <a:off x="3005139" y="1993734"/>
            <a:ext cx="254000" cy="33855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1" name="矢印: 下 20">
            <a:extLst>
              <a:ext uri="{FF2B5EF4-FFF2-40B4-BE49-F238E27FC236}">
                <a16:creationId xmlns:a16="http://schemas.microsoft.com/office/drawing/2014/main" id="{5B56646B-4D1A-4A9B-BE22-20540A05031C}"/>
              </a:ext>
            </a:extLst>
          </p:cNvPr>
          <p:cNvSpPr/>
          <p:nvPr/>
        </p:nvSpPr>
        <p:spPr>
          <a:xfrm>
            <a:off x="1997077" y="2727732"/>
            <a:ext cx="254000" cy="33855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2" name="矢印: 下 21">
            <a:extLst>
              <a:ext uri="{FF2B5EF4-FFF2-40B4-BE49-F238E27FC236}">
                <a16:creationId xmlns:a16="http://schemas.microsoft.com/office/drawing/2014/main" id="{9EFE80C1-FD45-42E9-8E65-6DA58E6EDA81}"/>
              </a:ext>
            </a:extLst>
          </p:cNvPr>
          <p:cNvSpPr/>
          <p:nvPr/>
        </p:nvSpPr>
        <p:spPr>
          <a:xfrm>
            <a:off x="3959230" y="2728786"/>
            <a:ext cx="254000" cy="33855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3" name="テキスト ボックス 22">
            <a:extLst>
              <a:ext uri="{FF2B5EF4-FFF2-40B4-BE49-F238E27FC236}">
                <a16:creationId xmlns:a16="http://schemas.microsoft.com/office/drawing/2014/main" id="{620D5E35-0B7E-40F4-AB36-7E24AA4E5788}"/>
              </a:ext>
            </a:extLst>
          </p:cNvPr>
          <p:cNvSpPr txBox="1"/>
          <p:nvPr/>
        </p:nvSpPr>
        <p:spPr>
          <a:xfrm>
            <a:off x="1139824" y="5917983"/>
            <a:ext cx="1714500" cy="338554"/>
          </a:xfrm>
          <a:prstGeom prst="rect">
            <a:avLst/>
          </a:prstGeom>
          <a:solidFill>
            <a:schemeClr val="bg1">
              <a:lumMod val="65000"/>
            </a:schemeClr>
          </a:solidFill>
          <a:ln>
            <a:solidFill>
              <a:schemeClr val="bg2"/>
            </a:solidFill>
          </a:ln>
        </p:spPr>
        <p:txBody>
          <a:bodyPr wrap="square" rtlCol="0" anchor="ctr" anchorCtr="1">
            <a:spAutoFit/>
          </a:bodyPr>
          <a:lstStyle/>
          <a:p>
            <a:r>
              <a:rPr kumimoji="1" lang="ja-JP" altLang="en-US" sz="1600" dirty="0"/>
              <a:t>病院からの指示</a:t>
            </a:r>
          </a:p>
        </p:txBody>
      </p:sp>
      <p:sp>
        <p:nvSpPr>
          <p:cNvPr id="24" name="テキスト ボックス 23">
            <a:extLst>
              <a:ext uri="{FF2B5EF4-FFF2-40B4-BE49-F238E27FC236}">
                <a16:creationId xmlns:a16="http://schemas.microsoft.com/office/drawing/2014/main" id="{724102BB-2CB1-40A6-84B0-42E78C3D1D70}"/>
              </a:ext>
            </a:extLst>
          </p:cNvPr>
          <p:cNvSpPr txBox="1"/>
          <p:nvPr/>
        </p:nvSpPr>
        <p:spPr>
          <a:xfrm>
            <a:off x="709612" y="4968356"/>
            <a:ext cx="3873500" cy="276999"/>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感染陽性者から保健所へ連絡する必要なし    </a:t>
            </a:r>
            <a:r>
              <a:rPr kumimoji="1" lang="en-US" altLang="ja-JP" sz="1200" dirty="0"/>
              <a:t>)</a:t>
            </a:r>
            <a:r>
              <a:rPr kumimoji="1" lang="ja-JP" altLang="en-US" sz="1200" dirty="0"/>
              <a:t>　</a:t>
            </a:r>
          </a:p>
        </p:txBody>
      </p:sp>
      <p:sp>
        <p:nvSpPr>
          <p:cNvPr id="25" name="テキスト ボックス 24">
            <a:extLst>
              <a:ext uri="{FF2B5EF4-FFF2-40B4-BE49-F238E27FC236}">
                <a16:creationId xmlns:a16="http://schemas.microsoft.com/office/drawing/2014/main" id="{ACB7AA4D-15CD-4B94-8CC5-9296D73792B3}"/>
              </a:ext>
            </a:extLst>
          </p:cNvPr>
          <p:cNvSpPr txBox="1"/>
          <p:nvPr/>
        </p:nvSpPr>
        <p:spPr>
          <a:xfrm>
            <a:off x="709611" y="6280293"/>
            <a:ext cx="3873500" cy="276999"/>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医師の指示に従う。それまでは、出勤停止</a:t>
            </a:r>
            <a:r>
              <a:rPr kumimoji="1" lang="en-US" altLang="ja-JP" sz="1200" dirty="0"/>
              <a:t>)</a:t>
            </a:r>
            <a:r>
              <a:rPr kumimoji="1" lang="ja-JP" altLang="en-US" sz="1200" dirty="0"/>
              <a:t>　</a:t>
            </a:r>
          </a:p>
        </p:txBody>
      </p:sp>
      <p:sp>
        <p:nvSpPr>
          <p:cNvPr id="27" name="テキスト ボックス 26">
            <a:extLst>
              <a:ext uri="{FF2B5EF4-FFF2-40B4-BE49-F238E27FC236}">
                <a16:creationId xmlns:a16="http://schemas.microsoft.com/office/drawing/2014/main" id="{137E2DFE-2402-4096-9834-474B89782A36}"/>
              </a:ext>
            </a:extLst>
          </p:cNvPr>
          <p:cNvSpPr txBox="1"/>
          <p:nvPr/>
        </p:nvSpPr>
        <p:spPr>
          <a:xfrm>
            <a:off x="85730" y="3403125"/>
            <a:ext cx="3873500" cy="276999"/>
          </a:xfrm>
          <a:prstGeom prst="rect">
            <a:avLst/>
          </a:prstGeom>
          <a:noFill/>
          <a:ln>
            <a:solidFill>
              <a:schemeClr val="bg2"/>
            </a:solidFill>
          </a:ln>
        </p:spPr>
        <p:txBody>
          <a:bodyPr wrap="square" rtlCol="0" anchor="ctr" anchorCtr="1">
            <a:spAutoFit/>
          </a:bodyPr>
          <a:lstStyle/>
          <a:p>
            <a:r>
              <a:rPr kumimoji="1" lang="en-US" altLang="ja-JP" sz="1200" dirty="0"/>
              <a:t>( </a:t>
            </a:r>
            <a:r>
              <a:rPr kumimoji="1" lang="ja-JP" altLang="en-US" sz="1200" dirty="0"/>
              <a:t>速やかに担当責任者へ連絡</a:t>
            </a:r>
            <a:r>
              <a:rPr kumimoji="1" lang="en-US" altLang="ja-JP" sz="1200" dirty="0"/>
              <a:t>)</a:t>
            </a:r>
            <a:r>
              <a:rPr kumimoji="1" lang="ja-JP" altLang="en-US" sz="1200" dirty="0"/>
              <a:t>　</a:t>
            </a:r>
          </a:p>
        </p:txBody>
      </p:sp>
      <p:sp>
        <p:nvSpPr>
          <p:cNvPr id="28" name="テキスト ボックス 27">
            <a:extLst>
              <a:ext uri="{FF2B5EF4-FFF2-40B4-BE49-F238E27FC236}">
                <a16:creationId xmlns:a16="http://schemas.microsoft.com/office/drawing/2014/main" id="{67133FBC-4219-42C6-A368-034AF8DEBDD3}"/>
              </a:ext>
            </a:extLst>
          </p:cNvPr>
          <p:cNvSpPr txBox="1"/>
          <p:nvPr/>
        </p:nvSpPr>
        <p:spPr>
          <a:xfrm>
            <a:off x="7529513" y="6403403"/>
            <a:ext cx="4495800" cy="307777"/>
          </a:xfrm>
          <a:prstGeom prst="rect">
            <a:avLst/>
          </a:prstGeom>
          <a:noFill/>
          <a:ln>
            <a:solidFill>
              <a:schemeClr val="bg2"/>
            </a:solidFill>
          </a:ln>
        </p:spPr>
        <p:txBody>
          <a:bodyPr wrap="square" rtlCol="0" anchor="ctr" anchorCtr="1">
            <a:spAutoFit/>
          </a:bodyPr>
          <a:lstStyle/>
          <a:p>
            <a:r>
              <a:rPr kumimoji="1" lang="ja-JP" altLang="en-US" sz="1400" b="1" dirty="0"/>
              <a:t>参考；厚生労働省、農林水産省、山城北保健所より</a:t>
            </a:r>
          </a:p>
        </p:txBody>
      </p:sp>
      <p:sp>
        <p:nvSpPr>
          <p:cNvPr id="2" name="テキスト ボックス 1">
            <a:extLst>
              <a:ext uri="{FF2B5EF4-FFF2-40B4-BE49-F238E27FC236}">
                <a16:creationId xmlns:a16="http://schemas.microsoft.com/office/drawing/2014/main" id="{F659C663-637A-426A-A724-082B5FF5D2FC}"/>
              </a:ext>
            </a:extLst>
          </p:cNvPr>
          <p:cNvSpPr txBox="1"/>
          <p:nvPr/>
        </p:nvSpPr>
        <p:spPr>
          <a:xfrm>
            <a:off x="9559925" y="6063219"/>
            <a:ext cx="2439989" cy="369332"/>
          </a:xfrm>
          <a:prstGeom prst="rect">
            <a:avLst/>
          </a:prstGeom>
          <a:noFill/>
          <a:ln>
            <a:solidFill>
              <a:schemeClr val="bg2"/>
            </a:solidFill>
          </a:ln>
        </p:spPr>
        <p:txBody>
          <a:bodyPr wrap="square" rtlCol="0" anchor="ctr" anchorCtr="1">
            <a:spAutoFit/>
          </a:bodyPr>
          <a:lstStyle/>
          <a:p>
            <a:r>
              <a:rPr kumimoji="1" lang="en-US" altLang="ja-JP" sz="900" dirty="0"/>
              <a:t>https://www.maff.go.jp/j/saigai/n_coronavirus/pdf/gl_nou_PR.pdf</a:t>
            </a:r>
            <a:endParaRPr kumimoji="1" lang="ja-JP" altLang="en-US" sz="900" dirty="0"/>
          </a:p>
        </p:txBody>
      </p:sp>
      <p:sp>
        <p:nvSpPr>
          <p:cNvPr id="13" name="スライド番号プレースホルダー 12">
            <a:extLst>
              <a:ext uri="{FF2B5EF4-FFF2-40B4-BE49-F238E27FC236}">
                <a16:creationId xmlns:a16="http://schemas.microsoft.com/office/drawing/2014/main" id="{D70CE6CA-B4AB-4113-9BDD-7C7951959C03}"/>
              </a:ext>
            </a:extLst>
          </p:cNvPr>
          <p:cNvSpPr>
            <a:spLocks noGrp="1"/>
          </p:cNvSpPr>
          <p:nvPr>
            <p:ph type="sldNum" sz="quarter" idx="12"/>
          </p:nvPr>
        </p:nvSpPr>
        <p:spPr/>
        <p:txBody>
          <a:bodyPr/>
          <a:lstStyle/>
          <a:p>
            <a:pPr rtl="0"/>
            <a:r>
              <a:rPr lang="en-US" altLang="ja-JP" noProof="0" dirty="0"/>
              <a:t>10</a:t>
            </a:r>
            <a:endParaRPr lang="ja-JP" altLang="en-US" noProof="0" dirty="0"/>
          </a:p>
        </p:txBody>
      </p:sp>
    </p:spTree>
    <p:extLst>
      <p:ext uri="{BB962C8B-B14F-4D97-AF65-F5344CB8AC3E}">
        <p14:creationId xmlns:p14="http://schemas.microsoft.com/office/powerpoint/2010/main" val="344810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168400" y="655997"/>
            <a:ext cx="10363200" cy="1143000"/>
          </a:xfrm>
        </p:spPr>
        <p:txBody>
          <a:bodyPr rtlCol="0">
            <a:normAutofit/>
          </a:bodyPr>
          <a:lstStyle/>
          <a:p>
            <a:pPr rtl="0"/>
            <a:r>
              <a:rPr lang="ja-JP" altLang="en-US" sz="3200" dirty="0">
                <a:solidFill>
                  <a:schemeClr val="tx1"/>
                </a:solidFill>
              </a:rPr>
              <a:t>萬福寺　感染症対策委員会の設置</a:t>
            </a:r>
            <a:br>
              <a:rPr lang="en-US" altLang="ja-JP" sz="3200" dirty="0">
                <a:solidFill>
                  <a:schemeClr val="tx1"/>
                </a:solidFill>
              </a:rPr>
            </a:br>
            <a:endParaRPr lang="ja-JP" altLang="en-US" sz="3200" dirty="0">
              <a:solidFill>
                <a:schemeClr val="tx1"/>
              </a:solidFill>
            </a:endParaRPr>
          </a:p>
        </p:txBody>
      </p:sp>
      <p:sp>
        <p:nvSpPr>
          <p:cNvPr id="6" name="テキスト ボックス 5">
            <a:extLst>
              <a:ext uri="{FF2B5EF4-FFF2-40B4-BE49-F238E27FC236}">
                <a16:creationId xmlns:a16="http://schemas.microsoft.com/office/drawing/2014/main" id="{FC2EFFF1-D7C1-48FB-803B-34CAE8D842C3}"/>
              </a:ext>
            </a:extLst>
          </p:cNvPr>
          <p:cNvSpPr txBox="1"/>
          <p:nvPr/>
        </p:nvSpPr>
        <p:spPr>
          <a:xfrm>
            <a:off x="596900" y="5570723"/>
            <a:ext cx="7150100" cy="369332"/>
          </a:xfrm>
          <a:prstGeom prst="rect">
            <a:avLst/>
          </a:prstGeom>
          <a:noFill/>
          <a:ln>
            <a:solidFill>
              <a:schemeClr val="bg2"/>
            </a:solidFill>
          </a:ln>
        </p:spPr>
        <p:txBody>
          <a:bodyPr wrap="square" rtlCol="0" anchor="ctr" anchorCtr="1">
            <a:spAutoFit/>
          </a:bodyPr>
          <a:lstStyle/>
          <a:p>
            <a:r>
              <a:rPr kumimoji="1" lang="ja-JP" altLang="en-US" dirty="0"/>
              <a:t>参拝者と従業員の安全確保を第一義として活動する。</a:t>
            </a:r>
            <a:endParaRPr kumimoji="1" lang="en-US" altLang="ja-JP" dirty="0"/>
          </a:p>
        </p:txBody>
      </p:sp>
      <p:graphicFrame>
        <p:nvGraphicFramePr>
          <p:cNvPr id="11" name="表 11">
            <a:extLst>
              <a:ext uri="{FF2B5EF4-FFF2-40B4-BE49-F238E27FC236}">
                <a16:creationId xmlns:a16="http://schemas.microsoft.com/office/drawing/2014/main" id="{EA09E255-4735-4A9D-81E7-1EDAD8DD655F}"/>
              </a:ext>
            </a:extLst>
          </p:cNvPr>
          <p:cNvGraphicFramePr>
            <a:graphicFrameLocks noGrp="1"/>
          </p:cNvGraphicFramePr>
          <p:nvPr>
            <p:extLst>
              <p:ext uri="{D42A27DB-BD31-4B8C-83A1-F6EECF244321}">
                <p14:modId xmlns:p14="http://schemas.microsoft.com/office/powerpoint/2010/main" val="1339721213"/>
              </p:ext>
            </p:extLst>
          </p:nvPr>
        </p:nvGraphicFramePr>
        <p:xfrm>
          <a:off x="1358900" y="1651000"/>
          <a:ext cx="8127999" cy="3644621"/>
        </p:xfrm>
        <a:graphic>
          <a:graphicData uri="http://schemas.openxmlformats.org/drawingml/2006/table">
            <a:tbl>
              <a:tblPr firstRow="1" bandRow="1">
                <a:tableStyleId>{21E4AEA4-8DFA-4A89-87EB-49C32662AFE0}</a:tableStyleId>
              </a:tblPr>
              <a:tblGrid>
                <a:gridCol w="738909">
                  <a:extLst>
                    <a:ext uri="{9D8B030D-6E8A-4147-A177-3AD203B41FA5}">
                      <a16:colId xmlns:a16="http://schemas.microsoft.com/office/drawing/2014/main" val="3600506739"/>
                    </a:ext>
                  </a:extLst>
                </a:gridCol>
                <a:gridCol w="738909">
                  <a:extLst>
                    <a:ext uri="{9D8B030D-6E8A-4147-A177-3AD203B41FA5}">
                      <a16:colId xmlns:a16="http://schemas.microsoft.com/office/drawing/2014/main" val="1534867693"/>
                    </a:ext>
                  </a:extLst>
                </a:gridCol>
                <a:gridCol w="738909">
                  <a:extLst>
                    <a:ext uri="{9D8B030D-6E8A-4147-A177-3AD203B41FA5}">
                      <a16:colId xmlns:a16="http://schemas.microsoft.com/office/drawing/2014/main" val="1761064976"/>
                    </a:ext>
                  </a:extLst>
                </a:gridCol>
                <a:gridCol w="738909">
                  <a:extLst>
                    <a:ext uri="{9D8B030D-6E8A-4147-A177-3AD203B41FA5}">
                      <a16:colId xmlns:a16="http://schemas.microsoft.com/office/drawing/2014/main" val="3447646092"/>
                    </a:ext>
                  </a:extLst>
                </a:gridCol>
                <a:gridCol w="738909">
                  <a:extLst>
                    <a:ext uri="{9D8B030D-6E8A-4147-A177-3AD203B41FA5}">
                      <a16:colId xmlns:a16="http://schemas.microsoft.com/office/drawing/2014/main" val="807688356"/>
                    </a:ext>
                  </a:extLst>
                </a:gridCol>
                <a:gridCol w="738909">
                  <a:extLst>
                    <a:ext uri="{9D8B030D-6E8A-4147-A177-3AD203B41FA5}">
                      <a16:colId xmlns:a16="http://schemas.microsoft.com/office/drawing/2014/main" val="430942560"/>
                    </a:ext>
                  </a:extLst>
                </a:gridCol>
                <a:gridCol w="738909">
                  <a:extLst>
                    <a:ext uri="{9D8B030D-6E8A-4147-A177-3AD203B41FA5}">
                      <a16:colId xmlns:a16="http://schemas.microsoft.com/office/drawing/2014/main" val="4214887100"/>
                    </a:ext>
                  </a:extLst>
                </a:gridCol>
                <a:gridCol w="738909">
                  <a:extLst>
                    <a:ext uri="{9D8B030D-6E8A-4147-A177-3AD203B41FA5}">
                      <a16:colId xmlns:a16="http://schemas.microsoft.com/office/drawing/2014/main" val="2491024160"/>
                    </a:ext>
                  </a:extLst>
                </a:gridCol>
                <a:gridCol w="738909">
                  <a:extLst>
                    <a:ext uri="{9D8B030D-6E8A-4147-A177-3AD203B41FA5}">
                      <a16:colId xmlns:a16="http://schemas.microsoft.com/office/drawing/2014/main" val="2142102578"/>
                    </a:ext>
                  </a:extLst>
                </a:gridCol>
                <a:gridCol w="738909">
                  <a:extLst>
                    <a:ext uri="{9D8B030D-6E8A-4147-A177-3AD203B41FA5}">
                      <a16:colId xmlns:a16="http://schemas.microsoft.com/office/drawing/2014/main" val="4130991689"/>
                    </a:ext>
                  </a:extLst>
                </a:gridCol>
                <a:gridCol w="738909">
                  <a:extLst>
                    <a:ext uri="{9D8B030D-6E8A-4147-A177-3AD203B41FA5}">
                      <a16:colId xmlns:a16="http://schemas.microsoft.com/office/drawing/2014/main" val="2077362403"/>
                    </a:ext>
                  </a:extLst>
                </a:gridCol>
              </a:tblGrid>
              <a:tr h="1663700">
                <a:tc>
                  <a:txBody>
                    <a:bodyPr/>
                    <a:lstStyle/>
                    <a:p>
                      <a:pPr algn="ctr"/>
                      <a:r>
                        <a:rPr kumimoji="1" lang="ja-JP" altLang="en-US" sz="1400" dirty="0">
                          <a:solidFill>
                            <a:schemeClr val="tx1"/>
                          </a:solidFill>
                        </a:rPr>
                        <a:t>統括責任者</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rPr>
                        <a:t>部署責任部長</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rPr>
                        <a:t>部署責任副部長</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rPr>
                        <a:t>禅堂責任者</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solidFill>
                            <a:schemeClr val="tx1"/>
                          </a:solidFill>
                        </a:rPr>
                        <a:t>感染症対策委員</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dirty="0">
                          <a:solidFill>
                            <a:schemeClr val="tx1"/>
                          </a:solidFill>
                        </a:rPr>
                        <a:t>〃</a:t>
                      </a:r>
                      <a:endParaRPr kumimoji="1" lang="ja-JP" altLang="en-US" sz="1400" dirty="0">
                        <a:solidFill>
                          <a:schemeClr val="tx1"/>
                        </a:solidFill>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88867653"/>
                  </a:ext>
                </a:extLst>
              </a:tr>
              <a:tr h="1980921">
                <a:tc>
                  <a:txBody>
                    <a:bodyPr/>
                    <a:lstStyle/>
                    <a:p>
                      <a:pPr algn="ctr"/>
                      <a:r>
                        <a:rPr kumimoji="1" lang="ja-JP" altLang="en-US" sz="1600" b="1" dirty="0"/>
                        <a:t>荒木　将旭</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服部　潤承</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中川　眞禎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吉野　心源</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植田　</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宮﨑</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久恒</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吉野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辻岡</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浅野</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b="1" dirty="0"/>
                        <a:t>廣瀬</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3409179"/>
                  </a:ext>
                </a:extLst>
              </a:tr>
            </a:tbl>
          </a:graphicData>
        </a:graphic>
      </p:graphicFrame>
      <p:sp>
        <p:nvSpPr>
          <p:cNvPr id="13" name="スライド番号プレースホルダー 12">
            <a:extLst>
              <a:ext uri="{FF2B5EF4-FFF2-40B4-BE49-F238E27FC236}">
                <a16:creationId xmlns:a16="http://schemas.microsoft.com/office/drawing/2014/main" id="{51E616AA-984F-4527-9421-3B16CD92941E}"/>
              </a:ext>
            </a:extLst>
          </p:cNvPr>
          <p:cNvSpPr>
            <a:spLocks noGrp="1"/>
          </p:cNvSpPr>
          <p:nvPr>
            <p:ph type="sldNum" sz="quarter" idx="12"/>
          </p:nvPr>
        </p:nvSpPr>
        <p:spPr/>
        <p:txBody>
          <a:bodyPr/>
          <a:lstStyle/>
          <a:p>
            <a:pPr rtl="0"/>
            <a:r>
              <a:rPr lang="en-US" altLang="ja-JP" noProof="0" dirty="0"/>
              <a:t>11</a:t>
            </a:r>
            <a:endParaRPr lang="ja-JP" altLang="en-US" noProof="0" dirty="0"/>
          </a:p>
        </p:txBody>
      </p:sp>
    </p:spTree>
    <p:extLst>
      <p:ext uri="{BB962C8B-B14F-4D97-AF65-F5344CB8AC3E}">
        <p14:creationId xmlns:p14="http://schemas.microsoft.com/office/powerpoint/2010/main" val="142101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914400" y="258762"/>
            <a:ext cx="10363200" cy="1143000"/>
          </a:xfrm>
        </p:spPr>
        <p:txBody>
          <a:bodyPr rtlCol="0">
            <a:normAutofit/>
          </a:bodyPr>
          <a:lstStyle/>
          <a:p>
            <a:pPr rtl="0"/>
            <a:r>
              <a:rPr lang="ja-JP" altLang="en-US" sz="2800" dirty="0">
                <a:solidFill>
                  <a:schemeClr val="tx1"/>
                </a:solidFill>
              </a:rPr>
              <a:t>各部署での感染者・濃厚接触者がでた場合の対応</a:t>
            </a:r>
          </a:p>
        </p:txBody>
      </p:sp>
      <p:sp>
        <p:nvSpPr>
          <p:cNvPr id="2" name="コンテンツ プレースホルダー 1"/>
          <p:cNvSpPr>
            <a:spLocks noGrp="1"/>
          </p:cNvSpPr>
          <p:nvPr>
            <p:ph sz="quarter" idx="1"/>
          </p:nvPr>
        </p:nvSpPr>
        <p:spPr>
          <a:xfrm>
            <a:off x="914400" y="4340224"/>
            <a:ext cx="10363200" cy="2517776"/>
          </a:xfrm>
        </p:spPr>
        <p:txBody>
          <a:bodyPr rtlCol="0">
            <a:normAutofit/>
          </a:bodyPr>
          <a:lstStyle/>
          <a:p>
            <a:pPr rtl="0"/>
            <a:r>
              <a:rPr lang="ja-JP" altLang="en-US" sz="2000" dirty="0"/>
              <a:t>感染報告が始業後にわかった場合</a:t>
            </a:r>
            <a:endParaRPr lang="en-US" altLang="ja-JP" sz="2000" dirty="0"/>
          </a:p>
          <a:p>
            <a:pPr marL="0" indent="0" rtl="0">
              <a:buNone/>
            </a:pPr>
            <a:r>
              <a:rPr lang="ja-JP" altLang="en-US" sz="1600" dirty="0"/>
              <a:t>濃厚接触者の特定をおこない、速やかに自宅待機の指示を促す。</a:t>
            </a:r>
            <a:r>
              <a:rPr lang="en-US" altLang="ja-JP" sz="1600" dirty="0"/>
              <a:t>(</a:t>
            </a:r>
            <a:r>
              <a:rPr lang="ja-JP" altLang="en-US" sz="1600" dirty="0"/>
              <a:t>部署担当者より通達）</a:t>
            </a:r>
            <a:endParaRPr lang="en-US" altLang="ja-JP" sz="1600" dirty="0"/>
          </a:p>
          <a:p>
            <a:pPr marL="0" indent="0" rtl="0">
              <a:buNone/>
            </a:pPr>
            <a:r>
              <a:rPr lang="ja-JP" altLang="en-US" sz="1600" dirty="0"/>
              <a:t>日報を確認し過去３日、接触の疑いがある業者や先方へ報告を行う。当日、出勤者が濃厚接触の疑いがあり、自宅待機となり、通常業務が滞る場合、速やかに当日業務を終え、翌日以降の出勤可能人数による対応をおこなう。</a:t>
            </a:r>
            <a:endParaRPr lang="en-US" altLang="ja-JP" sz="1600" dirty="0"/>
          </a:p>
          <a:p>
            <a:pPr marL="0" indent="0" rtl="0">
              <a:buNone/>
            </a:pPr>
            <a:r>
              <a:rPr lang="ja-JP" altLang="en-US" sz="1600" dirty="0"/>
              <a:t>　　</a:t>
            </a:r>
            <a:endParaRPr lang="en-US" altLang="ja-JP" sz="1600" dirty="0"/>
          </a:p>
        </p:txBody>
      </p:sp>
      <p:sp>
        <p:nvSpPr>
          <p:cNvPr id="4" name="コンテンツ プレースホルダー 1">
            <a:extLst>
              <a:ext uri="{FF2B5EF4-FFF2-40B4-BE49-F238E27FC236}">
                <a16:creationId xmlns:a16="http://schemas.microsoft.com/office/drawing/2014/main" id="{9CC52592-E024-41D9-9331-F28703A12D20}"/>
              </a:ext>
            </a:extLst>
          </p:cNvPr>
          <p:cNvSpPr txBox="1">
            <a:spLocks/>
          </p:cNvSpPr>
          <p:nvPr/>
        </p:nvSpPr>
        <p:spPr>
          <a:xfrm>
            <a:off x="914400" y="1655762"/>
            <a:ext cx="10363200" cy="3157538"/>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a:t>感染報告が始業前にわかった場合</a:t>
            </a:r>
            <a:endParaRPr lang="en-US" altLang="ja-JP" sz="2000" dirty="0"/>
          </a:p>
          <a:p>
            <a:pPr marL="0" indent="0">
              <a:buNone/>
            </a:pPr>
            <a:r>
              <a:rPr lang="ja-JP" altLang="en-US" sz="1600" dirty="0"/>
              <a:t>速やかに部署責任部長より統括責任者へ報告のもと、指示を各部署担当者へ通達すること。部署担当者は部署内従業員に連絡を行い濃厚接触の疑いがあるか、体調に異常がないかの確認をおこなう。</a:t>
            </a:r>
            <a:endParaRPr lang="en-US" altLang="ja-JP" sz="1600" dirty="0"/>
          </a:p>
          <a:p>
            <a:pPr marL="0" indent="0">
              <a:buNone/>
            </a:pPr>
            <a:r>
              <a:rPr lang="ja-JP" altLang="en-US" sz="1600" dirty="0"/>
              <a:t>その際に、濃厚接触（感染者と過去３日遡り接触のあった者）や、体調に異常を訴える者には部署担当者から三日間の自宅待機を通達し、部署責任部長へ誰に自宅待機を命じたかを報告することを義務とする。</a:t>
            </a:r>
            <a:endParaRPr lang="en-US" altLang="ja-JP" sz="1600" dirty="0"/>
          </a:p>
          <a:p>
            <a:pPr marL="0" indent="0">
              <a:buNone/>
            </a:pPr>
            <a:r>
              <a:rPr lang="ja-JP" altLang="en-US" sz="1600" dirty="0"/>
              <a:t>翌日以降は、出勤可能な人数によって柔軟に対応を求めるが、通常業務が不可能な場合、速やかに業務停止を行えるよう対応する。また日報を確認し過去３日、接触の疑いがある業者や先方へ感染者がでた報告を行うこととする。</a:t>
            </a:r>
            <a:endParaRPr lang="en-US" altLang="ja-JP" sz="1600" dirty="0"/>
          </a:p>
          <a:p>
            <a:pPr marL="0" indent="0">
              <a:buNone/>
            </a:pPr>
            <a:r>
              <a:rPr lang="ja-JP" altLang="en-US" sz="1600" dirty="0"/>
              <a:t>濃厚接触者の定義は、次項にて示す内容とする。</a:t>
            </a:r>
            <a:endParaRPr lang="en-US" altLang="ja-JP" sz="1600" dirty="0"/>
          </a:p>
          <a:p>
            <a:pPr marL="0" indent="0">
              <a:buNone/>
            </a:pPr>
            <a:endParaRPr lang="ja-JP" altLang="en-US" sz="1600" dirty="0"/>
          </a:p>
        </p:txBody>
      </p:sp>
      <p:sp>
        <p:nvSpPr>
          <p:cNvPr id="5" name="コンテンツ プレースホルダー 1">
            <a:extLst>
              <a:ext uri="{FF2B5EF4-FFF2-40B4-BE49-F238E27FC236}">
                <a16:creationId xmlns:a16="http://schemas.microsoft.com/office/drawing/2014/main" id="{60ED8468-348E-4BA2-A94E-DF952B8BABA6}"/>
              </a:ext>
            </a:extLst>
          </p:cNvPr>
          <p:cNvSpPr txBox="1">
            <a:spLocks/>
          </p:cNvSpPr>
          <p:nvPr/>
        </p:nvSpPr>
        <p:spPr>
          <a:xfrm>
            <a:off x="914400" y="5453062"/>
            <a:ext cx="10363200" cy="3436938"/>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1600" dirty="0"/>
          </a:p>
        </p:txBody>
      </p:sp>
      <p:sp>
        <p:nvSpPr>
          <p:cNvPr id="7" name="スライド番号プレースホルダー 6">
            <a:extLst>
              <a:ext uri="{FF2B5EF4-FFF2-40B4-BE49-F238E27FC236}">
                <a16:creationId xmlns:a16="http://schemas.microsoft.com/office/drawing/2014/main" id="{EA990A33-AAE4-442E-B245-20AF29719A66}"/>
              </a:ext>
            </a:extLst>
          </p:cNvPr>
          <p:cNvSpPr>
            <a:spLocks noGrp="1"/>
          </p:cNvSpPr>
          <p:nvPr>
            <p:ph type="sldNum" sz="quarter" idx="12"/>
          </p:nvPr>
        </p:nvSpPr>
        <p:spPr/>
        <p:txBody>
          <a:bodyPr/>
          <a:lstStyle/>
          <a:p>
            <a:pPr rtl="0"/>
            <a:r>
              <a:rPr lang="en-US" altLang="ja-JP" noProof="0" dirty="0"/>
              <a:t>12</a:t>
            </a:r>
            <a:endParaRPr lang="ja-JP" altLang="en-US" noProof="0" dirty="0"/>
          </a:p>
        </p:txBody>
      </p:sp>
    </p:spTree>
    <p:extLst>
      <p:ext uri="{BB962C8B-B14F-4D97-AF65-F5344CB8AC3E}">
        <p14:creationId xmlns:p14="http://schemas.microsoft.com/office/powerpoint/2010/main" val="16976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4">
            <a:extLst>
              <a:ext uri="{FF2B5EF4-FFF2-40B4-BE49-F238E27FC236}">
                <a16:creationId xmlns:a16="http://schemas.microsoft.com/office/drawing/2014/main" id="{157EC323-1D38-417E-9D2C-F196F2128953}"/>
              </a:ext>
            </a:extLst>
          </p:cNvPr>
          <p:cNvSpPr>
            <a:spLocks noGrp="1"/>
          </p:cNvSpPr>
          <p:nvPr>
            <p:ph sz="quarter" idx="1"/>
          </p:nvPr>
        </p:nvSpPr>
        <p:spPr>
          <a:xfrm>
            <a:off x="1143000" y="688976"/>
            <a:ext cx="10363200" cy="5267324"/>
          </a:xfrm>
        </p:spPr>
        <p:txBody>
          <a:bodyPr>
            <a:normAutofit/>
          </a:bodyPr>
          <a:lstStyle/>
          <a:p>
            <a:pPr marL="0" indent="0">
              <a:buNone/>
            </a:pPr>
            <a:r>
              <a:rPr lang="ja-JP" altLang="en-US" sz="2800" dirty="0"/>
              <a:t>濃厚接触者とは・・・</a:t>
            </a:r>
            <a:endParaRPr lang="en-US" altLang="ja-JP" sz="2800" dirty="0"/>
          </a:p>
          <a:p>
            <a:pPr marL="0" indent="0">
              <a:buNone/>
            </a:pPr>
            <a:endParaRPr lang="en-US" altLang="ja-JP" sz="2400" dirty="0"/>
          </a:p>
          <a:p>
            <a:pPr marL="0" indent="0">
              <a:buNone/>
            </a:pPr>
            <a:r>
              <a:rPr lang="ja-JP" altLang="en-US" sz="2000" dirty="0"/>
              <a:t>濃厚接触者は、新型コロナウイルスに感染していることが確認された方と近距離で接触、或いは長時間接触し、感染の可能性が相対的に高くなっている方を指します。濃厚接触かどうかを判断する上で重要な要素は上述のとおり、</a:t>
            </a:r>
            <a:r>
              <a:rPr lang="en-US" altLang="ja-JP" sz="2000" dirty="0"/>
              <a:t>1</a:t>
            </a:r>
            <a:r>
              <a:rPr lang="ja-JP" altLang="en-US" sz="2000" dirty="0"/>
              <a:t>．距離の近さ</a:t>
            </a:r>
            <a:r>
              <a:rPr lang="en-US" altLang="ja-JP" sz="2000" dirty="0"/>
              <a:t>2</a:t>
            </a:r>
            <a:r>
              <a:rPr lang="ja-JP" altLang="en-US" sz="2000" dirty="0"/>
              <a:t>．時間の長さです。必要な感染予防策をせずに手で触れること、または対面で互いに手を伸ばしたら届く距離（１ｍ程度以内）で１５分以上接触があった場合に濃厚接触者と考えられます。</a:t>
            </a:r>
            <a:endParaRPr lang="en-US" altLang="ja-JP" sz="2000" dirty="0"/>
          </a:p>
          <a:p>
            <a:pPr marL="0" indent="0">
              <a:buNone/>
            </a:pPr>
            <a:r>
              <a:rPr lang="ja-JP" altLang="en-US" sz="2000" dirty="0"/>
              <a:t>新型コロナウイルス感染者から、ウイルスがうつる可能性がある期間（発症２日前から入院等をした日まで）に接触のあった方々について、関係性、接触の程度などについて、</a:t>
            </a:r>
            <a:r>
              <a:rPr lang="ja-JP" altLang="en-US" sz="2000" u="sng" dirty="0"/>
              <a:t>保健所が調査</a:t>
            </a:r>
            <a:r>
              <a:rPr lang="ja-JP" altLang="en-US" sz="2000" dirty="0"/>
              <a:t>（積極的疫学調査）を行い、個別に濃厚接触者に該当するかどうか判断します。</a:t>
            </a:r>
            <a:endParaRPr lang="en-US" altLang="ja-JP" sz="2000" dirty="0"/>
          </a:p>
          <a:p>
            <a:pPr marL="0" indent="0">
              <a:buNone/>
            </a:pPr>
            <a:endParaRPr lang="ja-JP" altLang="en-US" dirty="0"/>
          </a:p>
        </p:txBody>
      </p:sp>
      <p:sp>
        <p:nvSpPr>
          <p:cNvPr id="8" name="テキスト ボックス 7">
            <a:extLst>
              <a:ext uri="{FF2B5EF4-FFF2-40B4-BE49-F238E27FC236}">
                <a16:creationId xmlns:a16="http://schemas.microsoft.com/office/drawing/2014/main" id="{25B3C66D-FF0F-44A9-85AB-F08794B56BD1}"/>
              </a:ext>
            </a:extLst>
          </p:cNvPr>
          <p:cNvSpPr txBox="1"/>
          <p:nvPr/>
        </p:nvSpPr>
        <p:spPr>
          <a:xfrm>
            <a:off x="8416925" y="4808282"/>
            <a:ext cx="3835400" cy="307777"/>
          </a:xfrm>
          <a:prstGeom prst="rect">
            <a:avLst/>
          </a:prstGeom>
          <a:noFill/>
          <a:ln>
            <a:solidFill>
              <a:schemeClr val="bg2"/>
            </a:solidFill>
          </a:ln>
        </p:spPr>
        <p:txBody>
          <a:bodyPr wrap="square" rtlCol="0" anchor="ctr" anchorCtr="1">
            <a:spAutoFit/>
          </a:bodyPr>
          <a:lstStyle/>
          <a:p>
            <a:r>
              <a:rPr kumimoji="1" lang="ja-JP" altLang="en-US" sz="1400" b="1" dirty="0"/>
              <a:t>参考；厚生労働省</a:t>
            </a:r>
            <a:r>
              <a:rPr kumimoji="1" lang="en-US" altLang="ja-JP" sz="1400" b="1" dirty="0"/>
              <a:t>HP</a:t>
            </a:r>
            <a:r>
              <a:rPr kumimoji="1" lang="ja-JP" altLang="en-US" sz="1400" b="1" dirty="0"/>
              <a:t>より</a:t>
            </a:r>
          </a:p>
        </p:txBody>
      </p:sp>
      <p:sp>
        <p:nvSpPr>
          <p:cNvPr id="9" name="コンテンツ プレースホルダー 1">
            <a:extLst>
              <a:ext uri="{FF2B5EF4-FFF2-40B4-BE49-F238E27FC236}">
                <a16:creationId xmlns:a16="http://schemas.microsoft.com/office/drawing/2014/main" id="{A3C48422-4A88-44EF-9A5D-B0F58F60F4FE}"/>
              </a:ext>
            </a:extLst>
          </p:cNvPr>
          <p:cNvSpPr txBox="1">
            <a:spLocks/>
          </p:cNvSpPr>
          <p:nvPr/>
        </p:nvSpPr>
        <p:spPr>
          <a:xfrm>
            <a:off x="1143000" y="5065833"/>
            <a:ext cx="10363200" cy="1333500"/>
          </a:xfrm>
          <a:prstGeom prst="rect">
            <a:avLst/>
          </a:prstGeom>
        </p:spPr>
        <p:txBody>
          <a:bodyPr vert="horz" rtlCol="0">
            <a:normAutofit fontScale="92500" lnSpcReduction="20000"/>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t>萬福寺における濃厚接触者の判断</a:t>
            </a:r>
            <a:endParaRPr lang="en-US" altLang="ja-JP" dirty="0"/>
          </a:p>
          <a:p>
            <a:pPr marL="0" indent="0">
              <a:buNone/>
            </a:pPr>
            <a:endParaRPr lang="en-US" altLang="ja-JP" sz="2000" dirty="0"/>
          </a:p>
          <a:p>
            <a:pPr marL="0" indent="0">
              <a:buNone/>
            </a:pPr>
            <a:r>
              <a:rPr lang="ja-JP" altLang="en-US" sz="2000" dirty="0"/>
              <a:t>新型コロナウイルスに感染していることが確認できた従業員と、</a:t>
            </a:r>
            <a:r>
              <a:rPr lang="ja-JP" altLang="en-US" sz="2000" u="sng" dirty="0"/>
              <a:t>同部署内</a:t>
            </a:r>
            <a:r>
              <a:rPr lang="ja-JP" altLang="en-US" sz="2000" dirty="0"/>
              <a:t>で過去３日の間に出勤がかぶったものとする。</a:t>
            </a:r>
            <a:endParaRPr lang="en-US" altLang="ja-JP" sz="2000" dirty="0"/>
          </a:p>
        </p:txBody>
      </p:sp>
      <p:sp>
        <p:nvSpPr>
          <p:cNvPr id="2" name="テキスト ボックス 1">
            <a:extLst>
              <a:ext uri="{FF2B5EF4-FFF2-40B4-BE49-F238E27FC236}">
                <a16:creationId xmlns:a16="http://schemas.microsoft.com/office/drawing/2014/main" id="{E017B483-F9B1-460C-B2C2-E0D5860CA030}"/>
              </a:ext>
            </a:extLst>
          </p:cNvPr>
          <p:cNvSpPr txBox="1"/>
          <p:nvPr/>
        </p:nvSpPr>
        <p:spPr>
          <a:xfrm>
            <a:off x="9067800" y="4206499"/>
            <a:ext cx="2533650" cy="600164"/>
          </a:xfrm>
          <a:prstGeom prst="rect">
            <a:avLst/>
          </a:prstGeom>
          <a:noFill/>
          <a:ln>
            <a:solidFill>
              <a:schemeClr val="bg2"/>
            </a:solidFill>
          </a:ln>
        </p:spPr>
        <p:txBody>
          <a:bodyPr wrap="square" rtlCol="0" anchor="ctr" anchorCtr="1">
            <a:spAutoFit/>
          </a:bodyPr>
          <a:lstStyle/>
          <a:p>
            <a:r>
              <a:rPr lang="ja-JP" altLang="en-US" sz="1100" dirty="0">
                <a:hlinkClick r:id="rId3"/>
              </a:rPr>
              <a:t>新型コロナウイルスに関する</a:t>
            </a:r>
            <a:r>
              <a:rPr lang="en-US" altLang="ja-JP" sz="1100" dirty="0">
                <a:hlinkClick r:id="rId3"/>
              </a:rPr>
              <a:t>Q&amp;A</a:t>
            </a:r>
            <a:r>
              <a:rPr lang="ja-JP" altLang="en-US" sz="1100" dirty="0">
                <a:hlinkClick r:id="rId3"/>
              </a:rPr>
              <a:t>（一般の方向け）｜厚生労働省 </a:t>
            </a:r>
            <a:r>
              <a:rPr lang="en-US" altLang="ja-JP" sz="1100" dirty="0">
                <a:hlinkClick r:id="rId3"/>
              </a:rPr>
              <a:t>(mhlw.go.jp)</a:t>
            </a:r>
            <a:endParaRPr kumimoji="1" lang="ja-JP" altLang="en-US" sz="1100" dirty="0"/>
          </a:p>
        </p:txBody>
      </p:sp>
      <p:sp>
        <p:nvSpPr>
          <p:cNvPr id="4" name="スライド番号プレースホルダー 3">
            <a:extLst>
              <a:ext uri="{FF2B5EF4-FFF2-40B4-BE49-F238E27FC236}">
                <a16:creationId xmlns:a16="http://schemas.microsoft.com/office/drawing/2014/main" id="{5F9277C4-E97B-408B-A097-088AC570F6E6}"/>
              </a:ext>
            </a:extLst>
          </p:cNvPr>
          <p:cNvSpPr>
            <a:spLocks noGrp="1"/>
          </p:cNvSpPr>
          <p:nvPr>
            <p:ph type="sldNum" sz="quarter" idx="12"/>
          </p:nvPr>
        </p:nvSpPr>
        <p:spPr/>
        <p:txBody>
          <a:bodyPr/>
          <a:lstStyle/>
          <a:p>
            <a:pPr rtl="0"/>
            <a:r>
              <a:rPr lang="en-US" altLang="ja-JP" noProof="0" dirty="0"/>
              <a:t>13</a:t>
            </a:r>
            <a:endParaRPr lang="ja-JP" altLang="en-US" noProof="0" dirty="0"/>
          </a:p>
        </p:txBody>
      </p:sp>
    </p:spTree>
    <p:extLst>
      <p:ext uri="{BB962C8B-B14F-4D97-AF65-F5344CB8AC3E}">
        <p14:creationId xmlns:p14="http://schemas.microsoft.com/office/powerpoint/2010/main" val="226546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b="1" dirty="0"/>
          </a:p>
        </p:txBody>
      </p:sp>
      <p:sp>
        <p:nvSpPr>
          <p:cNvPr id="2" name="コンテンツ プレースホルダー 1"/>
          <p:cNvSpPr>
            <a:spLocks noGrp="1"/>
          </p:cNvSpPr>
          <p:nvPr>
            <p:ph sz="quarter" idx="1"/>
          </p:nvPr>
        </p:nvSpPr>
        <p:spPr>
          <a:xfrm>
            <a:off x="1219200" y="1447800"/>
            <a:ext cx="10363200" cy="4991100"/>
          </a:xfrm>
        </p:spPr>
        <p:txBody>
          <a:bodyPr rtlCol="0">
            <a:normAutofit/>
          </a:bodyPr>
          <a:lstStyle/>
          <a:p>
            <a:pPr rtl="0"/>
            <a:r>
              <a:rPr lang="ja-JP" altLang="en-US" sz="2000" dirty="0"/>
              <a:t>寺務所（感染者がでた場合）</a:t>
            </a:r>
            <a:endParaRPr lang="en-US" altLang="ja-JP" sz="2000" dirty="0"/>
          </a:p>
          <a:p>
            <a:pPr marL="0" indent="0" rtl="0">
              <a:buNone/>
            </a:pPr>
            <a:endParaRPr lang="en-US" altLang="ja-JP" sz="2000" dirty="0"/>
          </a:p>
          <a:p>
            <a:pPr marL="0" indent="0" rtl="0">
              <a:buNone/>
            </a:pPr>
            <a:r>
              <a:rPr lang="ja-JP" altLang="en-US" sz="1600" dirty="0"/>
              <a:t>ただちに寺務所における濃厚接触者をリストアップし、該当する方には一時的に自宅待機を命ずる。</a:t>
            </a:r>
            <a:endParaRPr lang="en-US" altLang="ja-JP" sz="1600" dirty="0"/>
          </a:p>
          <a:p>
            <a:pPr marL="0" indent="0" rtl="0">
              <a:buNone/>
            </a:pPr>
            <a:r>
              <a:rPr lang="ja-JP" altLang="en-US" sz="1600" dirty="0"/>
              <a:t>感染者発症から、３日間が経過し保健所による濃厚接触者と判断がなかった場合のみ、経過４日以降に出勤を許可とする。</a:t>
            </a:r>
            <a:endParaRPr lang="en-US" altLang="ja-JP" sz="1600" dirty="0"/>
          </a:p>
          <a:p>
            <a:pPr marL="0" indent="0" rtl="0">
              <a:buNone/>
            </a:pPr>
            <a:r>
              <a:rPr lang="ja-JP" altLang="en-US" sz="1600" dirty="0"/>
              <a:t>保健所から、濃厚接触者と判断を受けたものは、保健所の指示に従い１４日間は自宅待機とする。</a:t>
            </a:r>
            <a:endParaRPr lang="en-US" altLang="ja-JP" sz="1600" dirty="0"/>
          </a:p>
          <a:p>
            <a:pPr marL="0" indent="0" rtl="0">
              <a:buNone/>
            </a:pPr>
            <a:r>
              <a:rPr lang="ja-JP" altLang="en-US" sz="1600" dirty="0"/>
              <a:t>施設内の消毒を専門業者へ部署責任部長より依頼し、消毒作業をおこなう。</a:t>
            </a:r>
            <a:endParaRPr lang="en-US" altLang="ja-JP" sz="1600" dirty="0"/>
          </a:p>
          <a:p>
            <a:pPr marL="0" indent="0" rtl="0">
              <a:buNone/>
            </a:pPr>
            <a:r>
              <a:rPr lang="en-US" altLang="ja-JP" sz="1600" dirty="0"/>
              <a:t>HP</a:t>
            </a:r>
            <a:r>
              <a:rPr lang="ja-JP" altLang="en-US" sz="1600" dirty="0"/>
              <a:t>よりコロナ発生の報告と、どういった対応をおこなったかを明記する。</a:t>
            </a:r>
            <a:endParaRPr lang="en-US" altLang="ja-JP" sz="1600" dirty="0"/>
          </a:p>
          <a:p>
            <a:pPr marL="0" indent="0" rtl="0">
              <a:buNone/>
            </a:pPr>
            <a:endParaRPr lang="en-US" altLang="ja-JP" sz="1600" dirty="0"/>
          </a:p>
          <a:p>
            <a:pPr marL="0" indent="0" rtl="0">
              <a:buNone/>
            </a:pPr>
            <a:r>
              <a:rPr lang="ja-JP" altLang="en-US" sz="1600" dirty="0"/>
              <a:t>業務について</a:t>
            </a:r>
            <a:endParaRPr lang="en-US" altLang="ja-JP" sz="1600" dirty="0"/>
          </a:p>
          <a:p>
            <a:pPr marL="0" indent="0" rtl="0">
              <a:buNone/>
            </a:pPr>
            <a:r>
              <a:rPr lang="ja-JP" altLang="en-US" sz="1600" dirty="0"/>
              <a:t>電話対応は、僧侶が対応する。</a:t>
            </a:r>
            <a:endParaRPr lang="en-US" altLang="ja-JP" sz="1600" dirty="0"/>
          </a:p>
          <a:p>
            <a:pPr marL="0" indent="0" rtl="0">
              <a:buNone/>
            </a:pPr>
            <a:r>
              <a:rPr lang="ja-JP" altLang="en-US" sz="1600" dirty="0"/>
              <a:t>過去３日、寺務所に訪問のあった方に連絡をおこない、コロナの発生を報告する。</a:t>
            </a:r>
            <a:endParaRPr lang="en-US" altLang="ja-JP" sz="1600" dirty="0"/>
          </a:p>
          <a:p>
            <a:pPr marL="0" indent="0" rtl="0">
              <a:buNone/>
            </a:pPr>
            <a:r>
              <a:rPr lang="ja-JP" altLang="en-US" sz="1600" dirty="0"/>
              <a:t>翌、５日間の普茶予約者には、報告と営業停止の旨を連絡する。</a:t>
            </a:r>
            <a:endParaRPr lang="en-US" altLang="ja-JP" sz="1600" dirty="0"/>
          </a:p>
          <a:p>
            <a:pPr marL="0" indent="0" rtl="0">
              <a:buNone/>
            </a:pPr>
            <a:r>
              <a:rPr lang="ja-JP" altLang="en-US" sz="1600" dirty="0"/>
              <a:t>１週間後からの営業再開に関しては、統括責任者の判断とする。</a:t>
            </a:r>
            <a:endParaRPr lang="en-US" altLang="ja-JP" sz="1600" dirty="0"/>
          </a:p>
          <a:p>
            <a:pPr marL="0" indent="0" rtl="0">
              <a:buNone/>
            </a:pPr>
            <a:r>
              <a:rPr lang="ja-JP" altLang="en-US" sz="1600" dirty="0"/>
              <a:t>典座も食事提供を一時的に休止とする。</a:t>
            </a:r>
            <a:endParaRPr lang="en-US" altLang="ja-JP" sz="1600" dirty="0"/>
          </a:p>
          <a:p>
            <a:pPr marL="0" indent="0" rtl="0">
              <a:buNone/>
            </a:pPr>
            <a:endParaRPr lang="ja-JP" altLang="en-US" sz="2000" b="1" dirty="0"/>
          </a:p>
        </p:txBody>
      </p:sp>
      <p:sp>
        <p:nvSpPr>
          <p:cNvPr id="5" name="スライド番号プレースホルダー 4">
            <a:extLst>
              <a:ext uri="{FF2B5EF4-FFF2-40B4-BE49-F238E27FC236}">
                <a16:creationId xmlns:a16="http://schemas.microsoft.com/office/drawing/2014/main" id="{EB19B83F-639B-484F-BB71-4CB64DA589B9}"/>
              </a:ext>
            </a:extLst>
          </p:cNvPr>
          <p:cNvSpPr>
            <a:spLocks noGrp="1"/>
          </p:cNvSpPr>
          <p:nvPr>
            <p:ph type="sldNum" sz="quarter" idx="12"/>
          </p:nvPr>
        </p:nvSpPr>
        <p:spPr/>
        <p:txBody>
          <a:bodyPr/>
          <a:lstStyle/>
          <a:p>
            <a:pPr rtl="0"/>
            <a:r>
              <a:rPr lang="en-US" altLang="ja-JP" noProof="0" dirty="0"/>
              <a:t>14</a:t>
            </a:r>
            <a:endParaRPr lang="ja-JP" altLang="en-US" noProof="0" dirty="0"/>
          </a:p>
        </p:txBody>
      </p:sp>
    </p:spTree>
    <p:extLst>
      <p:ext uri="{BB962C8B-B14F-4D97-AF65-F5344CB8AC3E}">
        <p14:creationId xmlns:p14="http://schemas.microsoft.com/office/powerpoint/2010/main" val="1980976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a:xfrm>
            <a:off x="1219200" y="1447800"/>
            <a:ext cx="10363200" cy="5410200"/>
          </a:xfrm>
        </p:spPr>
        <p:txBody>
          <a:bodyPr rtlCol="0">
            <a:normAutofit/>
          </a:bodyPr>
          <a:lstStyle/>
          <a:p>
            <a:pPr rtl="0"/>
            <a:r>
              <a:rPr lang="ja-JP" altLang="en-US" sz="2000" dirty="0"/>
              <a:t>典座（感染者がでた場合）</a:t>
            </a:r>
            <a:endParaRPr lang="en-US" altLang="ja-JP" sz="2000" dirty="0"/>
          </a:p>
          <a:p>
            <a:pPr marL="0" indent="0" rtl="0">
              <a:buNone/>
            </a:pPr>
            <a:endParaRPr lang="en-US" altLang="ja-JP" sz="2000" dirty="0"/>
          </a:p>
          <a:p>
            <a:pPr marL="0" indent="0" rtl="0">
              <a:buNone/>
            </a:pPr>
            <a:r>
              <a:rPr lang="ja-JP" altLang="en-US" sz="1600" dirty="0"/>
              <a:t>ただちに典座における濃厚接触者をリストアップし、該当する方には一時的に自宅待機を命ずる。</a:t>
            </a:r>
            <a:endParaRPr lang="en-US" altLang="ja-JP" sz="1600" dirty="0"/>
          </a:p>
          <a:p>
            <a:pPr marL="0" indent="0" rtl="0">
              <a:buNone/>
            </a:pPr>
            <a:r>
              <a:rPr lang="ja-JP" altLang="en-US" sz="1600" dirty="0"/>
              <a:t>感染者発症から、３日間が経過し保健所による濃厚接触者と判断がなかった場合のみ、経過４日以降に出勤を許可する。</a:t>
            </a:r>
            <a:endParaRPr lang="en-US" altLang="ja-JP" sz="1600" dirty="0"/>
          </a:p>
          <a:p>
            <a:pPr marL="0" indent="0" rtl="0">
              <a:buNone/>
            </a:pPr>
            <a:r>
              <a:rPr lang="ja-JP" altLang="en-US" sz="1600" dirty="0"/>
              <a:t>保健所から、濃厚接触者と判断を受けたものは、保健所の指示に従い１４日間は自宅待機とする。</a:t>
            </a:r>
            <a:endParaRPr lang="en-US" altLang="ja-JP" sz="1600" dirty="0"/>
          </a:p>
          <a:p>
            <a:pPr marL="0" indent="0" rtl="0">
              <a:buNone/>
            </a:pPr>
            <a:r>
              <a:rPr lang="ja-JP" altLang="en-US" sz="1600" dirty="0"/>
              <a:t>施設内の消毒を専門業者へ部署責任部長より依頼し、消毒作業をおこなう。</a:t>
            </a:r>
            <a:endParaRPr lang="en-US" altLang="ja-JP" sz="1600" dirty="0"/>
          </a:p>
          <a:p>
            <a:pPr marL="0" indent="0" rtl="0">
              <a:buNone/>
            </a:pPr>
            <a:r>
              <a:rPr lang="en-US" altLang="ja-JP" sz="1600" dirty="0"/>
              <a:t>HP</a:t>
            </a:r>
            <a:r>
              <a:rPr lang="ja-JP" altLang="en-US" sz="1600" dirty="0"/>
              <a:t>よりコロナ発生の報告と、どういった対応をおこなったかを明記する。</a:t>
            </a:r>
            <a:endParaRPr lang="en-US" altLang="ja-JP" sz="1600" dirty="0"/>
          </a:p>
          <a:p>
            <a:pPr marL="0" indent="0" rtl="0">
              <a:buNone/>
            </a:pPr>
            <a:endParaRPr lang="en-US" altLang="ja-JP" sz="1600" dirty="0"/>
          </a:p>
          <a:p>
            <a:pPr marL="0" indent="0" rtl="0">
              <a:buNone/>
            </a:pPr>
            <a:r>
              <a:rPr lang="ja-JP" altLang="en-US" sz="1600" dirty="0"/>
              <a:t>業務について</a:t>
            </a:r>
            <a:endParaRPr lang="en-US" altLang="ja-JP" sz="1600" dirty="0"/>
          </a:p>
          <a:p>
            <a:pPr marL="0" indent="0">
              <a:buNone/>
            </a:pPr>
            <a:r>
              <a:rPr lang="ja-JP" altLang="en-US" sz="1600" dirty="0"/>
              <a:t>翌、５日間の普茶料理の提供・営業を停止とする。お客様には、寺務所より連絡をする。</a:t>
            </a:r>
            <a:endParaRPr lang="en-US" altLang="ja-JP" sz="1600" dirty="0"/>
          </a:p>
          <a:p>
            <a:pPr marL="0" indent="0">
              <a:buNone/>
            </a:pPr>
            <a:r>
              <a:rPr lang="ja-JP" altLang="en-US" sz="1600" dirty="0"/>
              <a:t>６日以降は、確保できる人員の確認をおこない、担当責任者より方針を部署責任部長へ報告し、最終的な判断は統括責任者の判断に委ねることとする。</a:t>
            </a:r>
            <a:endParaRPr lang="en-US" altLang="ja-JP" sz="1600" dirty="0"/>
          </a:p>
          <a:p>
            <a:pPr marL="0" indent="0" rtl="0">
              <a:buNone/>
            </a:pPr>
            <a:endParaRPr lang="en-US" altLang="ja-JP" sz="1800" dirty="0"/>
          </a:p>
          <a:p>
            <a:pPr marL="0" indent="0" rtl="0">
              <a:buNone/>
            </a:pPr>
            <a:endParaRPr lang="en-US" altLang="ja-JP" sz="20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23A489DF-C040-4ACF-8BE3-9466BE6FC461}"/>
              </a:ext>
            </a:extLst>
          </p:cNvPr>
          <p:cNvSpPr>
            <a:spLocks noGrp="1"/>
          </p:cNvSpPr>
          <p:nvPr>
            <p:ph type="sldNum" sz="quarter" idx="12"/>
          </p:nvPr>
        </p:nvSpPr>
        <p:spPr/>
        <p:txBody>
          <a:bodyPr/>
          <a:lstStyle/>
          <a:p>
            <a:pPr rtl="0"/>
            <a:r>
              <a:rPr lang="en-US" altLang="ja-JP" noProof="0" dirty="0"/>
              <a:t>15</a:t>
            </a:r>
            <a:endParaRPr lang="ja-JP" altLang="en-US" noProof="0" dirty="0"/>
          </a:p>
        </p:txBody>
      </p:sp>
    </p:spTree>
    <p:extLst>
      <p:ext uri="{BB962C8B-B14F-4D97-AF65-F5344CB8AC3E}">
        <p14:creationId xmlns:p14="http://schemas.microsoft.com/office/powerpoint/2010/main" val="3899602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p:txBody>
          <a:bodyPr rtlCol="0">
            <a:normAutofit/>
          </a:bodyPr>
          <a:lstStyle/>
          <a:p>
            <a:pPr rtl="0"/>
            <a:r>
              <a:rPr lang="ja-JP" altLang="en-US" sz="2000" dirty="0"/>
              <a:t>売店（感染者がでた場合）</a:t>
            </a:r>
            <a:endParaRPr lang="en-US" altLang="ja-JP" sz="2000" dirty="0"/>
          </a:p>
          <a:p>
            <a:pPr marL="0" indent="0" rtl="0">
              <a:buNone/>
            </a:pPr>
            <a:endParaRPr lang="en-US" altLang="ja-JP" sz="2000" dirty="0"/>
          </a:p>
          <a:p>
            <a:pPr marL="0" indent="0" rtl="0">
              <a:buNone/>
            </a:pPr>
            <a:r>
              <a:rPr lang="ja-JP" altLang="en-US" sz="1600" dirty="0"/>
              <a:t>ただちに売店における濃厚接触者をリストアップし、該当する方には一時的に自宅待機を命ずる。</a:t>
            </a:r>
            <a:endParaRPr lang="en-US" altLang="ja-JP" sz="1600" dirty="0"/>
          </a:p>
          <a:p>
            <a:pPr marL="0" indent="0" rtl="0">
              <a:buNone/>
            </a:pPr>
            <a:r>
              <a:rPr lang="ja-JP" altLang="en-US" sz="1600" dirty="0"/>
              <a:t>感染者発症から、３日間が経過し保健所による濃厚接触者と判断がなかった場合のみ、経過４日以降に出勤を許可する。</a:t>
            </a:r>
            <a:endParaRPr lang="en-US" altLang="ja-JP" sz="1600" dirty="0"/>
          </a:p>
          <a:p>
            <a:pPr marL="0" indent="0" rtl="0">
              <a:buNone/>
            </a:pPr>
            <a:r>
              <a:rPr lang="ja-JP" altLang="en-US" sz="1600" dirty="0"/>
              <a:t>保健所から、濃厚接触者と判断を受けたものは、保健所の指示に従い１４日間は自宅待機とする。</a:t>
            </a:r>
            <a:endParaRPr lang="en-US" altLang="ja-JP" sz="1600" dirty="0"/>
          </a:p>
          <a:p>
            <a:pPr marL="0" indent="0" rtl="0">
              <a:buNone/>
            </a:pPr>
            <a:r>
              <a:rPr lang="ja-JP" altLang="en-US" sz="1600" dirty="0"/>
              <a:t>施設内の消毒を専門業者へ部署責任部長より依頼し、消毒作業をおこなう。</a:t>
            </a:r>
            <a:endParaRPr lang="en-US" altLang="ja-JP" sz="1600" dirty="0"/>
          </a:p>
          <a:p>
            <a:pPr marL="0" indent="0" rtl="0">
              <a:buNone/>
            </a:pPr>
            <a:r>
              <a:rPr lang="en-US" altLang="ja-JP" sz="1600" dirty="0"/>
              <a:t>HP</a:t>
            </a:r>
            <a:r>
              <a:rPr lang="ja-JP" altLang="en-US" sz="1600" dirty="0"/>
              <a:t>よりコロナ発生の報告と、どういった対応をおこなったかを明記する。</a:t>
            </a:r>
            <a:endParaRPr lang="en-US" altLang="ja-JP" sz="1600" dirty="0"/>
          </a:p>
          <a:p>
            <a:pPr marL="0" indent="0" rtl="0">
              <a:buNone/>
            </a:pPr>
            <a:endParaRPr lang="en-US" altLang="ja-JP" sz="1600" dirty="0"/>
          </a:p>
          <a:p>
            <a:pPr marL="0" indent="0" rtl="0">
              <a:buNone/>
            </a:pPr>
            <a:r>
              <a:rPr lang="ja-JP" altLang="en-US" sz="1600" dirty="0"/>
              <a:t>業務について</a:t>
            </a:r>
            <a:endParaRPr lang="en-US" altLang="ja-JP" sz="1600" dirty="0"/>
          </a:p>
          <a:p>
            <a:pPr marL="0" indent="0" rtl="0">
              <a:buNone/>
            </a:pPr>
            <a:r>
              <a:rPr lang="ja-JP" altLang="en-US" sz="1600" dirty="0"/>
              <a:t>人員の確保ができるまでは休業扱いとする。</a:t>
            </a:r>
            <a:endParaRPr lang="en-US" altLang="ja-JP" sz="1600" dirty="0"/>
          </a:p>
          <a:p>
            <a:pPr marL="0" indent="0" rtl="0">
              <a:buNone/>
            </a:pPr>
            <a:r>
              <a:rPr lang="ja-JP" altLang="en-US" sz="1600" dirty="0"/>
              <a:t>感染発覚から遡り、３日間の間に出入りのあった業者に連絡をおこなうこと。</a:t>
            </a: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B2E5A2D2-2CF7-4410-8E00-261C6460B6FB}"/>
              </a:ext>
            </a:extLst>
          </p:cNvPr>
          <p:cNvSpPr>
            <a:spLocks noGrp="1"/>
          </p:cNvSpPr>
          <p:nvPr>
            <p:ph type="sldNum" sz="quarter" idx="12"/>
          </p:nvPr>
        </p:nvSpPr>
        <p:spPr/>
        <p:txBody>
          <a:bodyPr/>
          <a:lstStyle/>
          <a:p>
            <a:pPr rtl="0"/>
            <a:r>
              <a:rPr lang="en-US" altLang="ja-JP" noProof="0" dirty="0"/>
              <a:t>16</a:t>
            </a:r>
            <a:endParaRPr lang="ja-JP" altLang="en-US" noProof="0" dirty="0"/>
          </a:p>
        </p:txBody>
      </p:sp>
    </p:spTree>
    <p:extLst>
      <p:ext uri="{BB962C8B-B14F-4D97-AF65-F5344CB8AC3E}">
        <p14:creationId xmlns:p14="http://schemas.microsoft.com/office/powerpoint/2010/main" val="115583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p:txBody>
          <a:bodyPr rtlCol="0">
            <a:normAutofit/>
          </a:bodyPr>
          <a:lstStyle/>
          <a:p>
            <a:pPr rtl="0"/>
            <a:r>
              <a:rPr lang="ja-JP" altLang="en-US" sz="2000" dirty="0"/>
              <a:t>朱印所（感染者がでた場合）</a:t>
            </a:r>
            <a:endParaRPr lang="en-US" altLang="ja-JP" sz="2000" dirty="0"/>
          </a:p>
          <a:p>
            <a:pPr rtl="0"/>
            <a:endParaRPr lang="en-US" altLang="ja-JP" sz="2000" dirty="0"/>
          </a:p>
          <a:p>
            <a:pPr marL="0" indent="0" rtl="0">
              <a:buNone/>
            </a:pPr>
            <a:r>
              <a:rPr lang="ja-JP" altLang="en-US" sz="1600" dirty="0"/>
              <a:t>ただちに朱印所における濃厚接触者をリストアップし、該当する方には一時的に自宅待機を命ずる。</a:t>
            </a:r>
            <a:endParaRPr lang="en-US" altLang="ja-JP" sz="1600" dirty="0"/>
          </a:p>
          <a:p>
            <a:pPr marL="0" indent="0" rtl="0">
              <a:buNone/>
            </a:pPr>
            <a:r>
              <a:rPr lang="ja-JP" altLang="en-US" sz="1600" dirty="0"/>
              <a:t>感染者発症から、３日間が経過し保健所による濃厚接触者と判断がなかった場合のみ、経過４日以降に出勤を許可する。</a:t>
            </a:r>
            <a:endParaRPr lang="en-US" altLang="ja-JP" sz="1600" dirty="0"/>
          </a:p>
          <a:p>
            <a:pPr marL="0" indent="0" rtl="0">
              <a:buNone/>
            </a:pPr>
            <a:r>
              <a:rPr lang="ja-JP" altLang="en-US" sz="1600" dirty="0"/>
              <a:t>保健所から、濃厚接触者と判断を受けたものは、保健所の指示に従い１４日間は自宅待機とする。</a:t>
            </a:r>
            <a:endParaRPr lang="en-US" altLang="ja-JP" sz="1600" dirty="0"/>
          </a:p>
          <a:p>
            <a:pPr marL="0" indent="0" rtl="0">
              <a:buNone/>
            </a:pPr>
            <a:r>
              <a:rPr lang="ja-JP" altLang="en-US" sz="1600" dirty="0"/>
              <a:t>施設内の消毒を専門業者へ部署責任部長より依頼し、消毒作業をおこなう。</a:t>
            </a:r>
            <a:endParaRPr lang="en-US" altLang="ja-JP" sz="1600" dirty="0"/>
          </a:p>
          <a:p>
            <a:pPr marL="0" indent="0" rtl="0">
              <a:buNone/>
            </a:pPr>
            <a:r>
              <a:rPr lang="en-US" altLang="ja-JP" sz="1600" dirty="0"/>
              <a:t>HP</a:t>
            </a:r>
            <a:r>
              <a:rPr lang="ja-JP" altLang="en-US" sz="1600" dirty="0"/>
              <a:t>よりコロナ発生の報告と、どういった対応をおこなったかを明記する。</a:t>
            </a:r>
            <a:endParaRPr lang="en-US" altLang="ja-JP" sz="1600" dirty="0"/>
          </a:p>
          <a:p>
            <a:pPr marL="0" indent="0" rtl="0">
              <a:buNone/>
            </a:pPr>
            <a:endParaRPr lang="en-US" altLang="ja-JP" sz="1600" dirty="0"/>
          </a:p>
          <a:p>
            <a:pPr marL="0" indent="0" rtl="0">
              <a:buNone/>
            </a:pPr>
            <a:r>
              <a:rPr lang="ja-JP" altLang="en-US" sz="1600" dirty="0"/>
              <a:t>業務について</a:t>
            </a:r>
            <a:endParaRPr lang="en-US" altLang="ja-JP" sz="1600" dirty="0"/>
          </a:p>
          <a:p>
            <a:pPr marL="0" indent="0" rtl="0">
              <a:buNone/>
            </a:pPr>
            <a:r>
              <a:rPr lang="ja-JP" altLang="en-US" sz="1600" dirty="0"/>
              <a:t>人員の確保ができるまでは休業扱いとする。</a:t>
            </a:r>
            <a:endParaRPr lang="en-US" altLang="ja-JP" sz="1600" dirty="0"/>
          </a:p>
          <a:p>
            <a:pPr marL="0" indent="0" rtl="0">
              <a:buNone/>
            </a:pPr>
            <a:r>
              <a:rPr lang="ja-JP" altLang="en-US" sz="1600" dirty="0"/>
              <a:t>感染発覚から遡り、３日間の間に出入りのあった業者に連絡をおこなうこと。</a:t>
            </a: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08C5B3A1-36CB-4E20-A187-958D7009CF25}"/>
              </a:ext>
            </a:extLst>
          </p:cNvPr>
          <p:cNvSpPr>
            <a:spLocks noGrp="1"/>
          </p:cNvSpPr>
          <p:nvPr>
            <p:ph type="sldNum" sz="quarter" idx="12"/>
          </p:nvPr>
        </p:nvSpPr>
        <p:spPr/>
        <p:txBody>
          <a:bodyPr/>
          <a:lstStyle/>
          <a:p>
            <a:pPr rtl="0"/>
            <a:r>
              <a:rPr lang="en-US" altLang="ja-JP" noProof="0" dirty="0"/>
              <a:t>17</a:t>
            </a:r>
            <a:endParaRPr lang="ja-JP" altLang="en-US" noProof="0" dirty="0"/>
          </a:p>
        </p:txBody>
      </p:sp>
    </p:spTree>
    <p:extLst>
      <p:ext uri="{BB962C8B-B14F-4D97-AF65-F5344CB8AC3E}">
        <p14:creationId xmlns:p14="http://schemas.microsoft.com/office/powerpoint/2010/main" val="125798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lstStyle/>
          <a:p>
            <a:pPr rtl="0"/>
            <a:r>
              <a:rPr lang="ja-JP" altLang="en-US" dirty="0">
                <a:solidFill>
                  <a:schemeClr val="tx1"/>
                </a:solidFill>
              </a:rPr>
              <a:t>目次</a:t>
            </a:r>
          </a:p>
        </p:txBody>
      </p:sp>
      <p:sp>
        <p:nvSpPr>
          <p:cNvPr id="2" name="コンテンツ プレースホルダー 1"/>
          <p:cNvSpPr>
            <a:spLocks noGrp="1"/>
          </p:cNvSpPr>
          <p:nvPr>
            <p:ph sz="quarter" idx="1"/>
          </p:nvPr>
        </p:nvSpPr>
        <p:spPr>
          <a:xfrm>
            <a:off x="381000" y="1417638"/>
            <a:ext cx="5511800" cy="4572000"/>
          </a:xfrm>
        </p:spPr>
        <p:txBody>
          <a:bodyPr rtlCol="0">
            <a:normAutofit/>
          </a:bodyPr>
          <a:lstStyle/>
          <a:p>
            <a:pPr marL="0" indent="0" rtl="0">
              <a:buNone/>
            </a:pPr>
            <a:r>
              <a:rPr lang="en-US" altLang="ja-JP" sz="1800" dirty="0"/>
              <a:t>P.01</a:t>
            </a:r>
            <a:r>
              <a:rPr lang="ja-JP" altLang="en-US" sz="1800" dirty="0"/>
              <a:t>　新型コロナウイルス感染症の症状と感染経路</a:t>
            </a:r>
            <a:endParaRPr lang="en-US" altLang="ja-JP" sz="1800" dirty="0"/>
          </a:p>
          <a:p>
            <a:pPr marL="0" indent="0" rtl="0">
              <a:buNone/>
            </a:pPr>
            <a:r>
              <a:rPr lang="en-US" altLang="ja-JP" sz="1800" dirty="0"/>
              <a:t>P.03</a:t>
            </a:r>
            <a:r>
              <a:rPr lang="ja-JP" altLang="en-US" sz="1800" dirty="0"/>
              <a:t>　萬福寺での感染対策</a:t>
            </a:r>
            <a:endParaRPr lang="en-US" altLang="ja-JP" sz="1800" dirty="0"/>
          </a:p>
          <a:p>
            <a:pPr marL="0" indent="0" rtl="0">
              <a:buNone/>
            </a:pPr>
            <a:r>
              <a:rPr lang="en-US" altLang="ja-JP" sz="1800" dirty="0"/>
              <a:t>P.04</a:t>
            </a:r>
            <a:r>
              <a:rPr lang="ja-JP" altLang="en-US" sz="1800" dirty="0"/>
              <a:t>　従業員一同　対応・対策</a:t>
            </a:r>
            <a:endParaRPr lang="en-US" altLang="ja-JP" sz="1800" dirty="0"/>
          </a:p>
          <a:p>
            <a:pPr marL="0" indent="0" rtl="0">
              <a:buNone/>
            </a:pPr>
            <a:r>
              <a:rPr lang="en-US" altLang="ja-JP" sz="1800" dirty="0"/>
              <a:t>P.05</a:t>
            </a:r>
            <a:r>
              <a:rPr lang="ja-JP" altLang="en-US" sz="1800" dirty="0"/>
              <a:t>　寺務所　調理場　対応・対策</a:t>
            </a:r>
            <a:endParaRPr lang="en-US" altLang="ja-JP" sz="1800" dirty="0"/>
          </a:p>
          <a:p>
            <a:pPr marL="0" indent="0" rtl="0">
              <a:buNone/>
            </a:pPr>
            <a:r>
              <a:rPr lang="en-US" altLang="ja-JP" sz="1800" dirty="0"/>
              <a:t>P.06</a:t>
            </a:r>
            <a:r>
              <a:rPr lang="ja-JP" altLang="en-US" sz="1800" dirty="0"/>
              <a:t>　食事予約　食事場所　対応・対策</a:t>
            </a:r>
            <a:endParaRPr lang="en-US" altLang="ja-JP" sz="1800" dirty="0"/>
          </a:p>
          <a:p>
            <a:pPr marL="0" indent="0" rtl="0">
              <a:buNone/>
            </a:pPr>
            <a:r>
              <a:rPr lang="en-US" altLang="ja-JP" sz="1800" dirty="0"/>
              <a:t>P.07</a:t>
            </a:r>
            <a:r>
              <a:rPr lang="ja-JP" altLang="en-US" sz="1800" dirty="0"/>
              <a:t>　売店・朱印所　三門受付　対応・対策</a:t>
            </a:r>
            <a:endParaRPr lang="en-US" altLang="ja-JP" sz="1800" dirty="0"/>
          </a:p>
          <a:p>
            <a:pPr marL="0" indent="0" rtl="0">
              <a:buNone/>
            </a:pPr>
            <a:r>
              <a:rPr lang="en-US" altLang="ja-JP" sz="1800" dirty="0"/>
              <a:t>P.08</a:t>
            </a:r>
            <a:r>
              <a:rPr lang="ja-JP" altLang="en-US" sz="1800" dirty="0"/>
              <a:t>　各種法要、拝観説明、坐禅・写経体験について</a:t>
            </a:r>
            <a:endParaRPr lang="en-US" altLang="ja-JP" sz="1800" dirty="0"/>
          </a:p>
          <a:p>
            <a:pPr marL="0" indent="0" rtl="0">
              <a:buNone/>
            </a:pPr>
            <a:r>
              <a:rPr lang="en-US" altLang="ja-JP" sz="1800" dirty="0"/>
              <a:t>P.09</a:t>
            </a:r>
            <a:r>
              <a:rPr lang="ja-JP" altLang="en-US" sz="1800" dirty="0"/>
              <a:t>　感染を疑うべき症状</a:t>
            </a:r>
            <a:endParaRPr lang="en-US" altLang="ja-JP" sz="1800" dirty="0"/>
          </a:p>
          <a:p>
            <a:pPr marL="0" indent="0" rtl="0">
              <a:buNone/>
            </a:pPr>
            <a:r>
              <a:rPr lang="en-US" altLang="ja-JP" sz="1800" dirty="0"/>
              <a:t>P.10</a:t>
            </a:r>
            <a:r>
              <a:rPr lang="ja-JP" altLang="en-US" sz="1800" dirty="0"/>
              <a:t>　感染を疑われる場合の対応方法ー（職員共通）</a:t>
            </a:r>
            <a:endParaRPr lang="en-US" altLang="ja-JP" sz="1800" dirty="0"/>
          </a:p>
          <a:p>
            <a:pPr marL="0" indent="0" rtl="0">
              <a:buNone/>
            </a:pPr>
            <a:r>
              <a:rPr lang="en-US" altLang="ja-JP" sz="1800" dirty="0"/>
              <a:t>P.11</a:t>
            </a:r>
            <a:r>
              <a:rPr lang="ja-JP" altLang="en-US" sz="1800" dirty="0"/>
              <a:t>　萬福寺感染症対策委員　役員</a:t>
            </a:r>
            <a:endParaRPr lang="en-US" altLang="ja-JP" sz="1800" dirty="0"/>
          </a:p>
          <a:p>
            <a:pPr marL="0" indent="0" rtl="0">
              <a:buNone/>
            </a:pPr>
            <a:r>
              <a:rPr lang="en-US" altLang="ja-JP" sz="1800" dirty="0"/>
              <a:t>P.12</a:t>
            </a:r>
            <a:r>
              <a:rPr lang="ja-JP" altLang="en-US" sz="1800" dirty="0"/>
              <a:t>　各部署　報告連絡先・部署担当者</a:t>
            </a:r>
            <a:endParaRPr lang="en-US" altLang="ja-JP" sz="1800" dirty="0"/>
          </a:p>
          <a:p>
            <a:pPr marL="0" indent="0" rtl="0">
              <a:buNone/>
            </a:pPr>
            <a:r>
              <a:rPr lang="en-US" altLang="ja-JP" sz="1800" dirty="0"/>
              <a:t>P.13</a:t>
            </a:r>
            <a:r>
              <a:rPr lang="ja-JP" altLang="en-US" sz="1800" dirty="0"/>
              <a:t>　各部署での感染者・濃厚接触者がでた場合の対応</a:t>
            </a:r>
          </a:p>
        </p:txBody>
      </p:sp>
      <p:sp>
        <p:nvSpPr>
          <p:cNvPr id="6" name="コンテンツ プレースホルダー 1">
            <a:extLst>
              <a:ext uri="{FF2B5EF4-FFF2-40B4-BE49-F238E27FC236}">
                <a16:creationId xmlns:a16="http://schemas.microsoft.com/office/drawing/2014/main" id="{F73F7F04-CBDB-4316-9C4E-865D057106B2}"/>
              </a:ext>
            </a:extLst>
          </p:cNvPr>
          <p:cNvSpPr txBox="1">
            <a:spLocks/>
          </p:cNvSpPr>
          <p:nvPr/>
        </p:nvSpPr>
        <p:spPr>
          <a:xfrm>
            <a:off x="5981700" y="1417638"/>
            <a:ext cx="5511800" cy="535146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pPr marL="0" indent="0">
              <a:buFont typeface="Wingdings 2"/>
              <a:buNone/>
            </a:pPr>
            <a:r>
              <a:rPr lang="en-US" altLang="ja-JP" sz="1800" dirty="0"/>
              <a:t>P.14</a:t>
            </a:r>
            <a:r>
              <a:rPr lang="ja-JP" altLang="en-US" sz="1800" dirty="0"/>
              <a:t>　濃厚接触者とは</a:t>
            </a:r>
            <a:r>
              <a:rPr lang="en-US" altLang="ja-JP" sz="1800" dirty="0"/>
              <a:t>…</a:t>
            </a:r>
          </a:p>
          <a:p>
            <a:pPr marL="0" indent="0">
              <a:buFont typeface="Wingdings 2"/>
              <a:buNone/>
            </a:pPr>
            <a:endParaRPr lang="en-US" altLang="ja-JP" sz="1800" dirty="0"/>
          </a:p>
          <a:p>
            <a:pPr marL="0" indent="0">
              <a:buFont typeface="Wingdings 2"/>
              <a:buNone/>
            </a:pPr>
            <a:r>
              <a:rPr lang="ja-JP" altLang="en-US" sz="1800" dirty="0"/>
              <a:t>　　　　各部署での感染者・濃厚接触者がでた場合の対応</a:t>
            </a:r>
            <a:endParaRPr lang="en-US" altLang="ja-JP" sz="1800" dirty="0"/>
          </a:p>
          <a:p>
            <a:pPr marL="0" indent="0">
              <a:buFont typeface="Wingdings 2"/>
              <a:buNone/>
            </a:pPr>
            <a:r>
              <a:rPr lang="en-US" altLang="ja-JP" sz="1800" dirty="0"/>
              <a:t>P.15</a:t>
            </a:r>
            <a:r>
              <a:rPr lang="ja-JP" altLang="en-US" sz="1800" dirty="0"/>
              <a:t>　寺務所</a:t>
            </a:r>
            <a:endParaRPr lang="en-US" altLang="ja-JP" sz="1800" dirty="0"/>
          </a:p>
          <a:p>
            <a:pPr marL="0" indent="0">
              <a:buFont typeface="Wingdings 2"/>
              <a:buNone/>
            </a:pPr>
            <a:r>
              <a:rPr lang="en-US" altLang="ja-JP" sz="1800" dirty="0"/>
              <a:t>P.16</a:t>
            </a:r>
            <a:r>
              <a:rPr lang="ja-JP" altLang="en-US" sz="1800" dirty="0"/>
              <a:t>　典座（調理場）</a:t>
            </a:r>
            <a:endParaRPr lang="en-US" altLang="ja-JP" sz="1800" dirty="0"/>
          </a:p>
          <a:p>
            <a:pPr marL="0" indent="0">
              <a:buFont typeface="Wingdings 2"/>
              <a:buNone/>
            </a:pPr>
            <a:r>
              <a:rPr lang="en-US" altLang="ja-JP" sz="1800" dirty="0"/>
              <a:t>P.17</a:t>
            </a:r>
            <a:r>
              <a:rPr lang="ja-JP" altLang="en-US" sz="1800" dirty="0"/>
              <a:t>　売店</a:t>
            </a:r>
            <a:endParaRPr lang="en-US" altLang="ja-JP" sz="1800" dirty="0"/>
          </a:p>
          <a:p>
            <a:pPr marL="0" indent="0">
              <a:buFont typeface="Wingdings 2"/>
              <a:buNone/>
            </a:pPr>
            <a:r>
              <a:rPr lang="en-US" altLang="ja-JP" sz="1800" dirty="0"/>
              <a:t>P.18</a:t>
            </a:r>
            <a:r>
              <a:rPr lang="ja-JP" altLang="en-US" sz="1800" dirty="0"/>
              <a:t>　朱印所</a:t>
            </a:r>
            <a:endParaRPr lang="en-US" altLang="ja-JP" sz="1800" dirty="0"/>
          </a:p>
          <a:p>
            <a:pPr marL="0" indent="0">
              <a:buFont typeface="Wingdings 2"/>
              <a:buNone/>
            </a:pPr>
            <a:r>
              <a:rPr lang="en-US" altLang="ja-JP" sz="1800" dirty="0"/>
              <a:t>P.19</a:t>
            </a:r>
            <a:r>
              <a:rPr lang="ja-JP" altLang="en-US" sz="1800" dirty="0"/>
              <a:t>　営繕</a:t>
            </a:r>
            <a:endParaRPr lang="en-US" altLang="ja-JP" sz="1800" dirty="0"/>
          </a:p>
          <a:p>
            <a:pPr marL="0" indent="0">
              <a:buFont typeface="Wingdings 2"/>
              <a:buNone/>
            </a:pPr>
            <a:r>
              <a:rPr lang="en-US" altLang="ja-JP" sz="1800" dirty="0"/>
              <a:t>P.20</a:t>
            </a:r>
            <a:r>
              <a:rPr lang="ja-JP" altLang="en-US" sz="1800" dirty="0"/>
              <a:t>　各部署で濃厚接触者がでた場合</a:t>
            </a:r>
            <a:endParaRPr lang="en-US" altLang="ja-JP" sz="1800" dirty="0"/>
          </a:p>
          <a:p>
            <a:pPr marL="0" indent="0">
              <a:buFont typeface="Wingdings 2"/>
              <a:buNone/>
            </a:pPr>
            <a:r>
              <a:rPr lang="en-US" altLang="ja-JP" sz="1800" dirty="0"/>
              <a:t>P.21</a:t>
            </a:r>
            <a:r>
              <a:rPr lang="ja-JP" altLang="en-US" sz="1800" dirty="0"/>
              <a:t>　行政への報告</a:t>
            </a:r>
            <a:endParaRPr lang="en-US" altLang="ja-JP" sz="1800" dirty="0"/>
          </a:p>
          <a:p>
            <a:pPr marL="0" indent="0">
              <a:buFont typeface="Wingdings 2"/>
              <a:buNone/>
            </a:pPr>
            <a:r>
              <a:rPr lang="en-US" altLang="ja-JP" sz="1800" dirty="0"/>
              <a:t>P.22</a:t>
            </a:r>
            <a:r>
              <a:rPr lang="ja-JP" altLang="en-US" sz="1800" dirty="0"/>
              <a:t>　緊急事態宣言　発令時の対応について</a:t>
            </a:r>
            <a:endParaRPr lang="en-US" altLang="ja-JP" sz="1800" dirty="0"/>
          </a:p>
        </p:txBody>
      </p:sp>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p:txBody>
          <a:bodyPr rtlCol="0">
            <a:normAutofit/>
          </a:bodyPr>
          <a:lstStyle/>
          <a:p>
            <a:pPr rtl="0"/>
            <a:r>
              <a:rPr lang="ja-JP" altLang="en-US" sz="2000" dirty="0"/>
              <a:t>営繕（感染者がでた場合）</a:t>
            </a:r>
            <a:endParaRPr lang="en-US" altLang="ja-JP" sz="2000" dirty="0"/>
          </a:p>
          <a:p>
            <a:pPr marL="0" indent="0" rtl="0">
              <a:buNone/>
            </a:pPr>
            <a:endParaRPr lang="en-US" altLang="ja-JP" sz="2000" dirty="0"/>
          </a:p>
          <a:p>
            <a:pPr marL="0" indent="0" rtl="0">
              <a:buNone/>
            </a:pPr>
            <a:r>
              <a:rPr lang="ja-JP" altLang="en-US" sz="1600" dirty="0"/>
              <a:t>ただちに営繕における濃厚接触者をリストアップし、該当する方には一時的に自宅待機を命ずる。</a:t>
            </a:r>
            <a:endParaRPr lang="en-US" altLang="ja-JP" sz="1600" dirty="0"/>
          </a:p>
          <a:p>
            <a:pPr marL="0" indent="0" rtl="0">
              <a:buNone/>
            </a:pPr>
            <a:r>
              <a:rPr lang="ja-JP" altLang="en-US" sz="1600"/>
              <a:t>感染者発症から</a:t>
            </a:r>
            <a:r>
              <a:rPr lang="ja-JP" altLang="en-US" sz="1600" dirty="0"/>
              <a:t>、３日間が経過し保健所による濃厚接触者と判断がなかった場合のみ、経過４日以降に出勤を許可する。</a:t>
            </a:r>
            <a:endParaRPr lang="en-US" altLang="ja-JP" sz="1600" dirty="0"/>
          </a:p>
          <a:p>
            <a:pPr marL="0" indent="0" rtl="0">
              <a:buNone/>
            </a:pPr>
            <a:r>
              <a:rPr lang="ja-JP" altLang="en-US" sz="1600" dirty="0"/>
              <a:t>保健所から、濃厚接触者と判断を受けたものは、保健所の指示に従い１４日間は自宅待機とする。</a:t>
            </a:r>
            <a:endParaRPr lang="en-US" altLang="ja-JP" sz="1600" dirty="0"/>
          </a:p>
          <a:p>
            <a:pPr marL="0" indent="0" rtl="0">
              <a:buNone/>
            </a:pPr>
            <a:r>
              <a:rPr lang="ja-JP" altLang="en-US" sz="1600" dirty="0"/>
              <a:t>施設内の消毒を専門業者へ部署責任部長より依頼し、消毒作業をおこなう。</a:t>
            </a:r>
            <a:endParaRPr lang="en-US" altLang="ja-JP" sz="1600" dirty="0"/>
          </a:p>
          <a:p>
            <a:pPr marL="0" indent="0" rtl="0">
              <a:buNone/>
            </a:pPr>
            <a:r>
              <a:rPr lang="en-US" altLang="ja-JP" sz="1600" dirty="0"/>
              <a:t>HP</a:t>
            </a:r>
            <a:r>
              <a:rPr lang="ja-JP" altLang="en-US" sz="1600" dirty="0"/>
              <a:t>よりコロナ発生の報告と、どういった対応をおこなったかを明記する。</a:t>
            </a:r>
            <a:endParaRPr lang="en-US" altLang="ja-JP" sz="1600" dirty="0"/>
          </a:p>
          <a:p>
            <a:pPr marL="0" indent="0" rtl="0">
              <a:buNone/>
            </a:pPr>
            <a:endParaRPr lang="en-US" altLang="ja-JP" sz="1600" dirty="0"/>
          </a:p>
          <a:p>
            <a:pPr marL="0" indent="0" rtl="0">
              <a:buNone/>
            </a:pPr>
            <a:r>
              <a:rPr lang="ja-JP" altLang="en-US" sz="1600" dirty="0"/>
              <a:t>業務について</a:t>
            </a:r>
            <a:endParaRPr lang="en-US" altLang="ja-JP" sz="1600" dirty="0"/>
          </a:p>
          <a:p>
            <a:pPr marL="0" indent="0" rtl="0">
              <a:buNone/>
            </a:pPr>
            <a:r>
              <a:rPr lang="ja-JP" altLang="en-US" sz="1600" dirty="0"/>
              <a:t>人員の確保ができるまでは休業扱いとする。</a:t>
            </a:r>
            <a:endParaRPr lang="en-US" altLang="ja-JP" sz="1600" dirty="0"/>
          </a:p>
          <a:p>
            <a:pPr marL="0" indent="0" rtl="0">
              <a:buNone/>
            </a:pPr>
            <a:endParaRPr lang="en-US" altLang="ja-JP" sz="20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79656DD8-E57C-4182-9977-553E600CC081}"/>
              </a:ext>
            </a:extLst>
          </p:cNvPr>
          <p:cNvSpPr>
            <a:spLocks noGrp="1"/>
          </p:cNvSpPr>
          <p:nvPr>
            <p:ph type="sldNum" sz="quarter" idx="12"/>
          </p:nvPr>
        </p:nvSpPr>
        <p:spPr/>
        <p:txBody>
          <a:bodyPr/>
          <a:lstStyle/>
          <a:p>
            <a:pPr rtl="0"/>
            <a:r>
              <a:rPr lang="en-US" altLang="ja-JP" noProof="0" dirty="0"/>
              <a:t>18</a:t>
            </a:r>
            <a:endParaRPr lang="ja-JP" altLang="en-US" noProof="0" dirty="0"/>
          </a:p>
        </p:txBody>
      </p:sp>
    </p:spTree>
    <p:extLst>
      <p:ext uri="{BB962C8B-B14F-4D97-AF65-F5344CB8AC3E}">
        <p14:creationId xmlns:p14="http://schemas.microsoft.com/office/powerpoint/2010/main" val="25942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p:txBody>
          <a:bodyPr rtlCol="0">
            <a:normAutofit/>
          </a:bodyPr>
          <a:lstStyle/>
          <a:p>
            <a:pPr rtl="0"/>
            <a:r>
              <a:rPr lang="ja-JP" altLang="en-US" sz="2000" dirty="0"/>
              <a:t>各部署で濃厚接触者がでた場合</a:t>
            </a:r>
            <a:endParaRPr lang="en-US" altLang="ja-JP" sz="2000" dirty="0"/>
          </a:p>
          <a:p>
            <a:pPr marL="0" indent="0" rtl="0">
              <a:buNone/>
            </a:pPr>
            <a:endParaRPr lang="en-US" altLang="ja-JP" sz="2000" dirty="0"/>
          </a:p>
          <a:p>
            <a:pPr marL="0" indent="0" rtl="0">
              <a:buNone/>
            </a:pPr>
            <a:r>
              <a:rPr lang="ja-JP" altLang="en-US" sz="1600" dirty="0"/>
              <a:t>感染者がなく、濃厚接触者ー</a:t>
            </a:r>
            <a:r>
              <a:rPr lang="en-US" altLang="ja-JP" sz="1600" dirty="0"/>
              <a:t>A</a:t>
            </a:r>
            <a:r>
              <a:rPr lang="ja-JP" altLang="en-US" sz="1600" dirty="0"/>
              <a:t>　のみが部署内で発生した場合は、萬福寺としては濃厚接触者に接触したものを新たな濃厚接触者と位置づけすることはない。よって、通常通り業務をおこない、保健所より濃厚接触者ー</a:t>
            </a:r>
            <a:r>
              <a:rPr lang="en-US" altLang="ja-JP" sz="1600" dirty="0"/>
              <a:t>A</a:t>
            </a:r>
            <a:r>
              <a:rPr lang="ja-JP" altLang="en-US" sz="1600" dirty="0"/>
              <a:t>　以外のものが濃厚接触者と判断された時にのみ、各部署の対応に従って業務縮小なりの対応とする。</a:t>
            </a:r>
            <a:endParaRPr lang="en-US" altLang="ja-JP" sz="1600" dirty="0"/>
          </a:p>
          <a:p>
            <a:pPr marL="0" indent="0" rtl="0">
              <a:buNone/>
            </a:pPr>
            <a:endParaRPr lang="en-US" altLang="ja-JP" sz="20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B51E708E-E2E4-41B9-B8FD-3484EA201595}"/>
              </a:ext>
            </a:extLst>
          </p:cNvPr>
          <p:cNvSpPr>
            <a:spLocks noGrp="1"/>
          </p:cNvSpPr>
          <p:nvPr>
            <p:ph type="sldNum" sz="quarter" idx="12"/>
          </p:nvPr>
        </p:nvSpPr>
        <p:spPr/>
        <p:txBody>
          <a:bodyPr/>
          <a:lstStyle/>
          <a:p>
            <a:pPr rtl="0"/>
            <a:r>
              <a:rPr lang="en-US" altLang="ja-JP" noProof="0" dirty="0"/>
              <a:t>19</a:t>
            </a:r>
            <a:endParaRPr lang="ja-JP" altLang="en-US" noProof="0" dirty="0"/>
          </a:p>
        </p:txBody>
      </p:sp>
    </p:spTree>
    <p:extLst>
      <p:ext uri="{BB962C8B-B14F-4D97-AF65-F5344CB8AC3E}">
        <p14:creationId xmlns:p14="http://schemas.microsoft.com/office/powerpoint/2010/main" val="266106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各部署での感染者・濃厚接触者がでた場合の対応</a:t>
            </a:r>
            <a:endParaRPr lang="ja-JP" altLang="en-US" sz="2800" dirty="0"/>
          </a:p>
        </p:txBody>
      </p:sp>
      <p:sp>
        <p:nvSpPr>
          <p:cNvPr id="2" name="コンテンツ プレースホルダー 1"/>
          <p:cNvSpPr>
            <a:spLocks noGrp="1"/>
          </p:cNvSpPr>
          <p:nvPr>
            <p:ph sz="quarter" idx="1"/>
          </p:nvPr>
        </p:nvSpPr>
        <p:spPr/>
        <p:txBody>
          <a:bodyPr rtlCol="0">
            <a:normAutofit/>
          </a:bodyPr>
          <a:lstStyle/>
          <a:p>
            <a:pPr rtl="0"/>
            <a:r>
              <a:rPr lang="ja-JP" altLang="en-US" sz="2000" dirty="0"/>
              <a:t>行政への報告</a:t>
            </a:r>
            <a:endParaRPr lang="en-US" altLang="ja-JP" sz="2000" dirty="0"/>
          </a:p>
          <a:p>
            <a:pPr marL="0" indent="0" rtl="0">
              <a:buNone/>
            </a:pPr>
            <a:endParaRPr lang="en-US" altLang="ja-JP" sz="2000" dirty="0"/>
          </a:p>
          <a:p>
            <a:pPr marL="0" indent="0" rtl="0">
              <a:buNone/>
            </a:pPr>
            <a:r>
              <a:rPr lang="ja-JP" altLang="en-US" sz="1600" dirty="0"/>
              <a:t>感染の報告を受けた後、ただちに部署責任部長より行政へ連絡をおこなう。</a:t>
            </a:r>
            <a:endParaRPr lang="en-US" altLang="ja-JP" sz="1600" dirty="0"/>
          </a:p>
          <a:p>
            <a:pPr marL="0" indent="0" rtl="0">
              <a:buNone/>
            </a:pPr>
            <a:r>
              <a:rPr lang="ja-JP" altLang="en-US" sz="1600" dirty="0"/>
              <a:t>施設消毒の必要がある場合、部署責任部長より依頼をおこなう。</a:t>
            </a:r>
            <a:endParaRPr lang="en-US" altLang="ja-JP" sz="1600" dirty="0"/>
          </a:p>
          <a:p>
            <a:pPr marL="0" indent="0" rtl="0">
              <a:buNone/>
            </a:pPr>
            <a:r>
              <a:rPr lang="ja-JP" altLang="en-US" sz="1600" dirty="0"/>
              <a:t>依頼過多のため、消毒が速やかにおこなえない場合、休業をのばす場合がある。</a:t>
            </a:r>
            <a:endParaRPr lang="en-US" altLang="ja-JP" sz="1600" dirty="0"/>
          </a:p>
          <a:p>
            <a:pPr marL="0" indent="0" rtl="0">
              <a:buNone/>
            </a:pPr>
            <a:endParaRPr lang="en-US" altLang="ja-JP" sz="1600" dirty="0"/>
          </a:p>
          <a:p>
            <a:pPr marL="0" indent="0" rtl="0">
              <a:buNone/>
            </a:pPr>
            <a:r>
              <a:rPr lang="ja-JP" altLang="en-US" sz="1600" dirty="0"/>
              <a:t>保健所へは、感染者の病院から連絡がいくとのこと。</a:t>
            </a:r>
            <a:endParaRPr lang="en-US" altLang="ja-JP" sz="1600" dirty="0"/>
          </a:p>
          <a:p>
            <a:pPr marL="0" indent="0" rtl="0">
              <a:buNone/>
            </a:pPr>
            <a:endParaRPr lang="en-US" altLang="ja-JP" sz="1600" dirty="0"/>
          </a:p>
          <a:p>
            <a:pPr marL="0" indent="0" rtl="0">
              <a:buNone/>
            </a:pPr>
            <a:endParaRPr lang="en-US" altLang="ja-JP" sz="1600" dirty="0"/>
          </a:p>
          <a:p>
            <a:pPr marL="0" indent="0" rtl="0">
              <a:buNone/>
            </a:pPr>
            <a:r>
              <a:rPr lang="ja-JP" altLang="en-US" sz="1600" dirty="0"/>
              <a:t>連絡先</a:t>
            </a:r>
            <a:endParaRPr lang="en-US" altLang="ja-JP" sz="1600" dirty="0"/>
          </a:p>
          <a:p>
            <a:pPr marL="0" indent="0" rtl="0">
              <a:buNone/>
            </a:pPr>
            <a:endParaRPr lang="en-US" altLang="ja-JP" sz="1600" dirty="0"/>
          </a:p>
          <a:p>
            <a:pPr marL="0" indent="0" rtl="0">
              <a:buNone/>
            </a:pPr>
            <a:r>
              <a:rPr lang="ja-JP" altLang="en-US" sz="1600" dirty="0"/>
              <a:t>きょうと新型コロナ医療相談センター　　　　　０７５－４１４－５４８７</a:t>
            </a: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D731CBD5-6785-4615-9F7C-86CEE6C86F76}"/>
              </a:ext>
            </a:extLst>
          </p:cNvPr>
          <p:cNvSpPr>
            <a:spLocks noGrp="1"/>
          </p:cNvSpPr>
          <p:nvPr>
            <p:ph type="sldNum" sz="quarter" idx="12"/>
          </p:nvPr>
        </p:nvSpPr>
        <p:spPr/>
        <p:txBody>
          <a:bodyPr/>
          <a:lstStyle/>
          <a:p>
            <a:pPr rtl="0"/>
            <a:r>
              <a:rPr lang="en-US" altLang="ja-JP" noProof="0" dirty="0"/>
              <a:t>20</a:t>
            </a:r>
            <a:endParaRPr lang="ja-JP" altLang="en-US" noProof="0" dirty="0"/>
          </a:p>
        </p:txBody>
      </p:sp>
    </p:spTree>
    <p:extLst>
      <p:ext uri="{BB962C8B-B14F-4D97-AF65-F5344CB8AC3E}">
        <p14:creationId xmlns:p14="http://schemas.microsoft.com/office/powerpoint/2010/main" val="178133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2800" dirty="0">
                <a:solidFill>
                  <a:schemeClr val="tx1"/>
                </a:solidFill>
              </a:rPr>
              <a:t>緊急事態宣言　発令時の対応について</a:t>
            </a:r>
          </a:p>
        </p:txBody>
      </p:sp>
      <p:sp>
        <p:nvSpPr>
          <p:cNvPr id="2" name="コンテンツ プレースホルダー 1"/>
          <p:cNvSpPr>
            <a:spLocks noGrp="1"/>
          </p:cNvSpPr>
          <p:nvPr>
            <p:ph sz="quarter" idx="1"/>
          </p:nvPr>
        </p:nvSpPr>
        <p:spPr>
          <a:xfrm>
            <a:off x="1219200" y="1447800"/>
            <a:ext cx="10363200" cy="3568700"/>
          </a:xfrm>
        </p:spPr>
        <p:txBody>
          <a:bodyPr rtlCol="0">
            <a:normAutofit/>
          </a:bodyPr>
          <a:lstStyle/>
          <a:p>
            <a:pPr marL="0" indent="0" rtl="0">
              <a:buNone/>
            </a:pPr>
            <a:r>
              <a:rPr lang="ja-JP" altLang="en-US" sz="2000" dirty="0"/>
              <a:t>緊急事態宣言の発令が</a:t>
            </a:r>
            <a:endParaRPr lang="en-US" altLang="ja-JP" sz="2000" dirty="0"/>
          </a:p>
          <a:p>
            <a:pPr marL="0" indent="0" rtl="0">
              <a:buNone/>
            </a:pPr>
            <a:endParaRPr lang="en-US" altLang="ja-JP" sz="2000" dirty="0"/>
          </a:p>
          <a:p>
            <a:pPr marL="0" indent="0" rtl="0">
              <a:buNone/>
            </a:pPr>
            <a:r>
              <a:rPr lang="ja-JP" altLang="en-US" sz="2000" dirty="0"/>
              <a:t>・首都圏のみにだされた場合</a:t>
            </a:r>
            <a:endParaRPr lang="en-US" altLang="ja-JP" sz="2000" dirty="0"/>
          </a:p>
          <a:p>
            <a:pPr marL="0" indent="0" rtl="0">
              <a:buNone/>
            </a:pPr>
            <a:r>
              <a:rPr lang="ja-JP" altLang="en-US" sz="2000" dirty="0"/>
              <a:t>・関西圏（京都を除く）にだされた場合</a:t>
            </a:r>
            <a:endParaRPr lang="en-US" altLang="ja-JP" sz="2000" dirty="0"/>
          </a:p>
          <a:p>
            <a:pPr marL="0" indent="0" rtl="0">
              <a:buNone/>
            </a:pPr>
            <a:r>
              <a:rPr lang="ja-JP" altLang="en-US" sz="2000" dirty="0"/>
              <a:t>・関西圏（京都を含む）にだされた場合</a:t>
            </a:r>
            <a:endParaRPr lang="en-US" altLang="ja-JP" sz="2000" dirty="0"/>
          </a:p>
          <a:p>
            <a:pPr marL="0" indent="0" rtl="0">
              <a:buNone/>
            </a:pPr>
            <a:endParaRPr lang="en-US" altLang="ja-JP" sz="2000" dirty="0"/>
          </a:p>
          <a:p>
            <a:pPr marL="0" indent="0" rtl="0">
              <a:buNone/>
            </a:pPr>
            <a:endParaRPr lang="en-US" altLang="ja-JP" sz="2000" dirty="0"/>
          </a:p>
          <a:p>
            <a:pPr marL="0" indent="0" rtl="0">
              <a:buNone/>
            </a:pPr>
            <a:r>
              <a:rPr lang="ja-JP" altLang="en-US" sz="2000" dirty="0"/>
              <a:t>各状況、内容に柔軟に対応し、萬福寺感染症対策委員会内で検討し方針を定める。</a:t>
            </a:r>
            <a:endParaRPr lang="en-US" altLang="ja-JP" sz="2000" dirty="0"/>
          </a:p>
          <a:p>
            <a:pPr marL="0" indent="0" rtl="0">
              <a:buNone/>
            </a:pPr>
            <a:r>
              <a:rPr lang="ja-JP" altLang="en-US" sz="2000" dirty="0"/>
              <a:t>議会で決定した内容は、速やかに各部担当者より従業員に連絡すること。</a:t>
            </a:r>
            <a:endParaRPr lang="en-US" altLang="ja-JP" sz="2000" dirty="0"/>
          </a:p>
          <a:p>
            <a:pPr marL="0" indent="0" rtl="0">
              <a:buNone/>
            </a:pPr>
            <a:endParaRPr lang="en-US" altLang="ja-JP" sz="2000" dirty="0"/>
          </a:p>
          <a:p>
            <a:pPr marL="0" indent="0" rtl="0">
              <a:buNone/>
            </a:pPr>
            <a:endParaRPr lang="en-US" altLang="ja-JP" sz="2000" dirty="0"/>
          </a:p>
          <a:p>
            <a:pPr marL="0" indent="0" rtl="0">
              <a:buNone/>
            </a:pPr>
            <a:endParaRPr lang="en-US" altLang="ja-JP" sz="2000" dirty="0"/>
          </a:p>
          <a:p>
            <a:pPr marL="0" indent="0" rtl="0">
              <a:buNone/>
            </a:pPr>
            <a:endParaRPr lang="en-US" altLang="ja-JP" sz="1600" dirty="0"/>
          </a:p>
          <a:p>
            <a:pPr marL="0" indent="0" rtl="0">
              <a:buNone/>
            </a:pPr>
            <a:endParaRPr lang="en-US" altLang="ja-JP" sz="1600" dirty="0"/>
          </a:p>
          <a:p>
            <a:pPr marL="0" indent="0" rtl="0">
              <a:buNone/>
            </a:pPr>
            <a:endParaRPr lang="en-US" altLang="ja-JP" sz="1600" dirty="0"/>
          </a:p>
          <a:p>
            <a:pPr marL="0" indent="0" rtl="0">
              <a:buNone/>
            </a:pPr>
            <a:endParaRPr lang="ja-JP" altLang="en-US" sz="2400" dirty="0"/>
          </a:p>
        </p:txBody>
      </p:sp>
      <p:sp>
        <p:nvSpPr>
          <p:cNvPr id="5" name="スライド番号プレースホルダー 4">
            <a:extLst>
              <a:ext uri="{FF2B5EF4-FFF2-40B4-BE49-F238E27FC236}">
                <a16:creationId xmlns:a16="http://schemas.microsoft.com/office/drawing/2014/main" id="{51ADA95C-F9E4-4407-BB98-E43CABEB3AC6}"/>
              </a:ext>
            </a:extLst>
          </p:cNvPr>
          <p:cNvSpPr>
            <a:spLocks noGrp="1"/>
          </p:cNvSpPr>
          <p:nvPr>
            <p:ph type="sldNum" sz="quarter" idx="12"/>
          </p:nvPr>
        </p:nvSpPr>
        <p:spPr/>
        <p:txBody>
          <a:bodyPr/>
          <a:lstStyle/>
          <a:p>
            <a:pPr rtl="0"/>
            <a:r>
              <a:rPr lang="en-US" altLang="ja-JP" noProof="0" dirty="0"/>
              <a:t>21</a:t>
            </a:r>
            <a:endParaRPr lang="ja-JP" altLang="en-US" noProof="0" dirty="0"/>
          </a:p>
        </p:txBody>
      </p:sp>
    </p:spTree>
    <p:extLst>
      <p:ext uri="{BB962C8B-B14F-4D97-AF65-F5344CB8AC3E}">
        <p14:creationId xmlns:p14="http://schemas.microsoft.com/office/powerpoint/2010/main" val="390321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新型コロナウイルス感染症の症状と感染経路</a:t>
            </a:r>
          </a:p>
        </p:txBody>
      </p:sp>
      <p:sp>
        <p:nvSpPr>
          <p:cNvPr id="2" name="コンテンツ プレースホルダー 1"/>
          <p:cNvSpPr>
            <a:spLocks noGrp="1"/>
          </p:cNvSpPr>
          <p:nvPr>
            <p:ph sz="quarter" idx="1"/>
          </p:nvPr>
        </p:nvSpPr>
        <p:spPr/>
        <p:txBody>
          <a:bodyPr rtlCol="0"/>
          <a:lstStyle/>
          <a:p>
            <a:pPr rtl="0"/>
            <a:r>
              <a:rPr lang="ja-JP" altLang="en-US" dirty="0">
                <a:latin typeface="Meiryo UI" panose="020B0604030504040204" pitchFamily="50" charset="-128"/>
                <a:ea typeface="Meiryo UI" panose="020B0604030504040204" pitchFamily="50" charset="-128"/>
              </a:rPr>
              <a:t>新型コロナウイルスとは</a:t>
            </a:r>
            <a:endParaRPr lang="en-US" altLang="ja-JP" dirty="0">
              <a:latin typeface="Meiryo UI" panose="020B0604030504040204" pitchFamily="50" charset="-128"/>
              <a:ea typeface="Meiryo UI" panose="020B0604030504040204" pitchFamily="50" charset="-128"/>
            </a:endParaRPr>
          </a:p>
          <a:p>
            <a:pPr marL="0" indent="0" rtl="0">
              <a:buNone/>
            </a:pPr>
            <a:r>
              <a:rPr lang="ja-JP" altLang="en-US" sz="1600" dirty="0">
                <a:latin typeface="Meiryo UI" panose="020B0604030504040204" pitchFamily="50" charset="-128"/>
                <a:ea typeface="Meiryo UI" panose="020B0604030504040204" pitchFamily="50" charset="-128"/>
              </a:rPr>
              <a:t>「新型コロナウイルス（</a:t>
            </a:r>
            <a:r>
              <a:rPr lang="en-US" altLang="ja-JP" sz="1600" dirty="0"/>
              <a:t>SARS-CoV2)</a:t>
            </a:r>
            <a:r>
              <a:rPr lang="ja-JP" altLang="en-US" sz="1600" dirty="0"/>
              <a:t>」は、一般の風邪の原因となるウイルスや、「重症急性呼吸器症候群（</a:t>
            </a:r>
            <a:r>
              <a:rPr lang="en-US" altLang="ja-JP" sz="1600" dirty="0"/>
              <a:t>SARS</a:t>
            </a:r>
            <a:r>
              <a:rPr lang="ja-JP" altLang="en-US" sz="1600" dirty="0"/>
              <a:t>）」や「中東呼吸器症候群（</a:t>
            </a:r>
            <a:r>
              <a:rPr lang="en-US" altLang="ja-JP" sz="1600" dirty="0"/>
              <a:t>MERS)</a:t>
            </a:r>
            <a:r>
              <a:rPr lang="ja-JP" altLang="en-US" sz="1600" dirty="0"/>
              <a:t>」ウイルスが含まれます。ウイルスにはいくつか種類があり、遺伝情報として</a:t>
            </a:r>
            <a:r>
              <a:rPr lang="en-US" altLang="ja-JP" sz="1600" dirty="0"/>
              <a:t>RNA</a:t>
            </a:r>
            <a:r>
              <a:rPr lang="ja-JP" altLang="en-US" sz="1600" dirty="0"/>
              <a:t>をもつ</a:t>
            </a:r>
            <a:r>
              <a:rPr lang="en-US" altLang="ja-JP" sz="1600" dirty="0"/>
              <a:t>RNA</a:t>
            </a:r>
            <a:r>
              <a:rPr lang="ja-JP" altLang="en-US" sz="1600" dirty="0"/>
              <a:t>ウイルスの一種（一本鎖</a:t>
            </a:r>
            <a:r>
              <a:rPr lang="en-US" altLang="ja-JP" sz="1600" dirty="0"/>
              <a:t>RNA</a:t>
            </a:r>
            <a:r>
              <a:rPr lang="ja-JP" altLang="en-US" sz="1600" dirty="0"/>
              <a:t>ウイルス）で、粒子の一番外側に「エンベロープ」という脂質からできた二重の膜を持っています。自分自身で増えることはできませんが、粘膜などの細胞に付着して入り込んで増えることができます。ウイルスは粘膜に入り込むことはできますが、健康な皮膚には入り込むことができず表面に付着するだけと言われています。物の表面についたウイルスは時間がたてば壊れてしまいます。ただし、物の種類によっては</a:t>
            </a:r>
            <a:r>
              <a:rPr lang="en-US" altLang="ja-JP" sz="1600" dirty="0"/>
              <a:t>24</a:t>
            </a:r>
            <a:r>
              <a:rPr lang="ja-JP" altLang="en-US" sz="1600" dirty="0"/>
              <a:t>時間～</a:t>
            </a:r>
            <a:r>
              <a:rPr lang="en-US" altLang="ja-JP" sz="1600" dirty="0"/>
              <a:t>72</a:t>
            </a:r>
            <a:r>
              <a:rPr lang="ja-JP" altLang="en-US" sz="1600" dirty="0"/>
              <a:t>時間ぐらい感染する力をもつと言われています。</a:t>
            </a:r>
            <a:endParaRPr lang="en-US" altLang="ja-JP" sz="1600" dirty="0"/>
          </a:p>
          <a:p>
            <a:pPr marL="0" indent="0" rtl="0">
              <a:buNone/>
            </a:pPr>
            <a:endParaRPr lang="en-US" altLang="ja-JP" sz="1600" dirty="0">
              <a:latin typeface="Meiryo UI" panose="020B0604030504040204" pitchFamily="50" charset="-128"/>
              <a:ea typeface="Meiryo UI" panose="020B0604030504040204" pitchFamily="50" charset="-128"/>
            </a:endParaRPr>
          </a:p>
          <a:p>
            <a:pPr marL="0" indent="0" rtl="0">
              <a:buNone/>
            </a:pPr>
            <a:endParaRPr lang="ja-JP" altLang="en-US" sz="1600" dirty="0">
              <a:latin typeface="Meiryo UI" panose="020B0604030504040204" pitchFamily="50" charset="-128"/>
              <a:ea typeface="Meiryo UI" panose="020B0604030504040204" pitchFamily="50" charset="-128"/>
            </a:endParaRPr>
          </a:p>
        </p:txBody>
      </p:sp>
      <p:sp>
        <p:nvSpPr>
          <p:cNvPr id="6" name="コンテンツ プレースホルダー 1">
            <a:extLst>
              <a:ext uri="{FF2B5EF4-FFF2-40B4-BE49-F238E27FC236}">
                <a16:creationId xmlns:a16="http://schemas.microsoft.com/office/drawing/2014/main" id="{B1E861FB-0B1C-4BE9-A27F-793097832C7D}"/>
              </a:ext>
            </a:extLst>
          </p:cNvPr>
          <p:cNvSpPr txBox="1">
            <a:spLocks/>
          </p:cNvSpPr>
          <p:nvPr/>
        </p:nvSpPr>
        <p:spPr>
          <a:xfrm>
            <a:off x="1219200" y="3733800"/>
            <a:ext cx="10363200" cy="2032000"/>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新型コロナウイルスの変異について</a:t>
            </a:r>
            <a:endParaRPr lang="en-US" altLang="ja-JP" dirty="0"/>
          </a:p>
          <a:p>
            <a:pPr marL="0" indent="0">
              <a:buNone/>
            </a:pPr>
            <a:r>
              <a:rPr lang="ja-JP" altLang="en-US" sz="1600" dirty="0"/>
              <a:t>新たな変異の発生が英国と南アフリカで公表されています。また変異したものは、感染力が従来よりも強い可能性があります。</a:t>
            </a:r>
            <a:endParaRPr lang="en-US" altLang="ja-JP" sz="1600" dirty="0"/>
          </a:p>
          <a:p>
            <a:pPr marL="0" indent="0">
              <a:buNone/>
            </a:pPr>
            <a:r>
              <a:rPr lang="en-US" altLang="ja-JP" sz="1600" dirty="0"/>
              <a:t>WHO</a:t>
            </a:r>
            <a:r>
              <a:rPr lang="ja-JP" altLang="en-US" sz="1600" dirty="0"/>
              <a:t>によると、これらの変異が、より重症化しやすい、あるいはワクチンが効きにくい、とする根拠は今のところ認められていません。</a:t>
            </a:r>
            <a:endParaRPr lang="en-US" altLang="ja-JP" sz="1600" dirty="0"/>
          </a:p>
          <a:p>
            <a:pPr marL="0" indent="0">
              <a:buNone/>
            </a:pPr>
            <a:r>
              <a:rPr lang="ja-JP" altLang="en-US" sz="1600" dirty="0"/>
              <a:t>他方で、今後、世界中でさらなる調査分析が必要としています。</a:t>
            </a:r>
            <a:endParaRPr lang="en-US" altLang="ja-JP" sz="1600" dirty="0"/>
          </a:p>
          <a:p>
            <a:pPr marL="0" indent="0">
              <a:buNone/>
            </a:pPr>
            <a:endParaRPr lang="ja-JP" altLang="en-US" sz="1600" dirty="0"/>
          </a:p>
        </p:txBody>
      </p:sp>
      <p:sp>
        <p:nvSpPr>
          <p:cNvPr id="7" name="テキスト ボックス 6">
            <a:extLst>
              <a:ext uri="{FF2B5EF4-FFF2-40B4-BE49-F238E27FC236}">
                <a16:creationId xmlns:a16="http://schemas.microsoft.com/office/drawing/2014/main" id="{793607C8-4155-43EC-9EF5-BB47DA441124}"/>
              </a:ext>
            </a:extLst>
          </p:cNvPr>
          <p:cNvSpPr txBox="1"/>
          <p:nvPr/>
        </p:nvSpPr>
        <p:spPr>
          <a:xfrm>
            <a:off x="8356600" y="6159946"/>
            <a:ext cx="3835400" cy="307777"/>
          </a:xfrm>
          <a:prstGeom prst="rect">
            <a:avLst/>
          </a:prstGeom>
          <a:noFill/>
          <a:ln>
            <a:solidFill>
              <a:schemeClr val="bg2"/>
            </a:solidFill>
          </a:ln>
        </p:spPr>
        <p:txBody>
          <a:bodyPr wrap="square" rtlCol="0" anchor="ctr" anchorCtr="1">
            <a:spAutoFit/>
          </a:bodyPr>
          <a:lstStyle/>
          <a:p>
            <a:r>
              <a:rPr kumimoji="1" lang="ja-JP" altLang="en-US" sz="1400" b="1" dirty="0"/>
              <a:t>参考；厚生労働省</a:t>
            </a:r>
            <a:r>
              <a:rPr kumimoji="1" lang="en-US" altLang="ja-JP" sz="1400" b="1" dirty="0"/>
              <a:t>HP</a:t>
            </a:r>
            <a:r>
              <a:rPr kumimoji="1" lang="ja-JP" altLang="en-US" sz="1400" b="1" dirty="0"/>
              <a:t>より</a:t>
            </a:r>
          </a:p>
        </p:txBody>
      </p:sp>
      <p:sp>
        <p:nvSpPr>
          <p:cNvPr id="4" name="テキスト ボックス 3">
            <a:extLst>
              <a:ext uri="{FF2B5EF4-FFF2-40B4-BE49-F238E27FC236}">
                <a16:creationId xmlns:a16="http://schemas.microsoft.com/office/drawing/2014/main" id="{80D73116-4DC3-4DAB-AA4D-322883272F05}"/>
              </a:ext>
            </a:extLst>
          </p:cNvPr>
          <p:cNvSpPr txBox="1"/>
          <p:nvPr/>
        </p:nvSpPr>
        <p:spPr>
          <a:xfrm>
            <a:off x="9188450" y="5638885"/>
            <a:ext cx="2171700" cy="507831"/>
          </a:xfrm>
          <a:prstGeom prst="rect">
            <a:avLst/>
          </a:prstGeom>
          <a:noFill/>
          <a:ln>
            <a:solidFill>
              <a:schemeClr val="bg2"/>
            </a:solidFill>
          </a:ln>
        </p:spPr>
        <p:txBody>
          <a:bodyPr wrap="square" rtlCol="0" anchor="ctr" anchorCtr="1">
            <a:spAutoFit/>
          </a:bodyPr>
          <a:lstStyle/>
          <a:p>
            <a:r>
              <a:rPr kumimoji="1" lang="en-US" altLang="ja-JP" sz="900" dirty="0"/>
              <a:t>https://www.mhlw.go.jp/stf/seisakunitsuite/bunya/kenkou_iryou/dengue_fever_qa_00001.html#Q2-1</a:t>
            </a:r>
            <a:endParaRPr kumimoji="1" lang="ja-JP" altLang="en-US" sz="900" dirty="0"/>
          </a:p>
        </p:txBody>
      </p:sp>
      <p:sp>
        <p:nvSpPr>
          <p:cNvPr id="9" name="スライド番号プレースホルダー 8">
            <a:extLst>
              <a:ext uri="{FF2B5EF4-FFF2-40B4-BE49-F238E27FC236}">
                <a16:creationId xmlns:a16="http://schemas.microsoft.com/office/drawing/2014/main" id="{7C5CD85C-EA3B-484D-B9BF-C421C9C12850}"/>
              </a:ext>
            </a:extLst>
          </p:cNvPr>
          <p:cNvSpPr>
            <a:spLocks noGrp="1"/>
          </p:cNvSpPr>
          <p:nvPr>
            <p:ph type="sldNum" sz="quarter" idx="12"/>
          </p:nvPr>
        </p:nvSpPr>
        <p:spPr/>
        <p:txBody>
          <a:bodyPr/>
          <a:lstStyle/>
          <a:p>
            <a:pPr rtl="0"/>
            <a:r>
              <a:rPr lang="ja-JP" altLang="en-US" noProof="0" dirty="0"/>
              <a:t>１</a:t>
            </a:r>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新型コロナウイルス感染症の症状と感染経路</a:t>
            </a:r>
          </a:p>
        </p:txBody>
      </p:sp>
      <p:sp>
        <p:nvSpPr>
          <p:cNvPr id="2" name="コンテンツ プレースホルダー 1"/>
          <p:cNvSpPr>
            <a:spLocks noGrp="1"/>
          </p:cNvSpPr>
          <p:nvPr>
            <p:ph sz="quarter" idx="1"/>
          </p:nvPr>
        </p:nvSpPr>
        <p:spPr>
          <a:xfrm>
            <a:off x="1219200" y="1447800"/>
            <a:ext cx="10363200" cy="1333500"/>
          </a:xfrm>
        </p:spPr>
        <p:txBody>
          <a:bodyPr rtlCol="0"/>
          <a:lstStyle/>
          <a:p>
            <a:pPr rtl="0"/>
            <a:r>
              <a:rPr lang="ja-JP" altLang="en-US" dirty="0"/>
              <a:t>新型コロナウイルス感染症の症状</a:t>
            </a:r>
            <a:endParaRPr lang="en-US" altLang="ja-JP" dirty="0"/>
          </a:p>
          <a:p>
            <a:pPr marL="0" indent="0" rtl="0">
              <a:buNone/>
            </a:pPr>
            <a:r>
              <a:rPr lang="ja-JP" altLang="en-US" sz="1600" dirty="0"/>
              <a:t>発熱やのどの痛み、咳が長引くこと（１週間前後）が多く、強いだるさ（倦怠感）を訴える方が多いことが特徴です。</a:t>
            </a:r>
            <a:endParaRPr lang="en-US" altLang="ja-JP" sz="1600" dirty="0"/>
          </a:p>
          <a:p>
            <a:pPr marL="0" indent="0" rtl="0">
              <a:buNone/>
            </a:pPr>
            <a:r>
              <a:rPr lang="ja-JP" altLang="en-US" sz="1600" dirty="0"/>
              <a:t>重症化すると肺炎となり、死亡例も確認されています。</a:t>
            </a:r>
            <a:endParaRPr lang="en-US" altLang="ja-JP" sz="1600" dirty="0"/>
          </a:p>
          <a:p>
            <a:pPr marL="0" indent="0" rtl="0">
              <a:buNone/>
            </a:pPr>
            <a:endParaRPr lang="ja-JP" altLang="en-US" sz="1600" dirty="0"/>
          </a:p>
        </p:txBody>
      </p:sp>
      <p:sp>
        <p:nvSpPr>
          <p:cNvPr id="4" name="コンテンツ プレースホルダー 1">
            <a:extLst>
              <a:ext uri="{FF2B5EF4-FFF2-40B4-BE49-F238E27FC236}">
                <a16:creationId xmlns:a16="http://schemas.microsoft.com/office/drawing/2014/main" id="{E9ADC519-93D9-4BF2-82B1-39B020FEDEC6}"/>
              </a:ext>
            </a:extLst>
          </p:cNvPr>
          <p:cNvSpPr txBox="1">
            <a:spLocks/>
          </p:cNvSpPr>
          <p:nvPr/>
        </p:nvSpPr>
        <p:spPr>
          <a:xfrm>
            <a:off x="1219200" y="2824162"/>
            <a:ext cx="10363200" cy="1333500"/>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潜伏期間</a:t>
            </a:r>
            <a:endParaRPr lang="en-US" altLang="ja-JP" dirty="0"/>
          </a:p>
          <a:p>
            <a:pPr marL="0" indent="0">
              <a:buNone/>
            </a:pPr>
            <a:r>
              <a:rPr lang="ja-JP" altLang="en-US" sz="1600" dirty="0"/>
              <a:t>感染から発症までの潜伏期間は１日から１４日（多くは５日から６日）といわれています。</a:t>
            </a:r>
          </a:p>
          <a:p>
            <a:pPr marL="0" indent="0">
              <a:buNone/>
            </a:pPr>
            <a:endParaRPr lang="ja-JP" altLang="en-US" dirty="0"/>
          </a:p>
        </p:txBody>
      </p:sp>
      <p:sp>
        <p:nvSpPr>
          <p:cNvPr id="5" name="コンテンツ プレースホルダー 1">
            <a:extLst>
              <a:ext uri="{FF2B5EF4-FFF2-40B4-BE49-F238E27FC236}">
                <a16:creationId xmlns:a16="http://schemas.microsoft.com/office/drawing/2014/main" id="{6CBBE886-3C9A-402E-A8D8-DF6189706F47}"/>
              </a:ext>
            </a:extLst>
          </p:cNvPr>
          <p:cNvSpPr txBox="1">
            <a:spLocks/>
          </p:cNvSpPr>
          <p:nvPr/>
        </p:nvSpPr>
        <p:spPr>
          <a:xfrm>
            <a:off x="1219200" y="3865562"/>
            <a:ext cx="10363200" cy="2484438"/>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感染経路</a:t>
            </a:r>
            <a:endParaRPr lang="en-US" altLang="ja-JP" dirty="0"/>
          </a:p>
          <a:p>
            <a:pPr marL="0" indent="0">
              <a:buNone/>
            </a:pPr>
            <a:r>
              <a:rPr lang="ja-JP" altLang="en-US" sz="1600" dirty="0"/>
              <a:t>▸飛沫感染</a:t>
            </a:r>
            <a:endParaRPr lang="en-US" altLang="ja-JP" sz="1600" dirty="0"/>
          </a:p>
          <a:p>
            <a:pPr marL="0" indent="0">
              <a:buNone/>
            </a:pPr>
            <a:r>
              <a:rPr lang="ja-JP" altLang="en-US" sz="1600" dirty="0"/>
              <a:t>　感染者の飛沫（くしゃみ、咳、つばなど）と一緒にウイルスが放出され、他の方がそれを触るとウイルスが手に付着し、</a:t>
            </a:r>
            <a:endParaRPr lang="en-US" altLang="ja-JP" sz="1600" dirty="0"/>
          </a:p>
          <a:p>
            <a:pPr marL="0" indent="0">
              <a:buNone/>
            </a:pPr>
            <a:r>
              <a:rPr lang="ja-JP" altLang="en-US" sz="1600" dirty="0"/>
              <a:t>　その手で口や鼻を触ると粘膜から感染します。</a:t>
            </a:r>
            <a:endParaRPr lang="en-US" altLang="ja-JP" sz="1600" dirty="0"/>
          </a:p>
          <a:p>
            <a:pPr marL="0" indent="0">
              <a:buNone/>
            </a:pPr>
            <a:r>
              <a:rPr lang="ja-JP" altLang="en-US" sz="1600" dirty="0"/>
              <a:t>▸接触感染</a:t>
            </a:r>
            <a:endParaRPr lang="en-US" altLang="ja-JP" sz="1600" dirty="0"/>
          </a:p>
          <a:p>
            <a:pPr marL="0" indent="0">
              <a:buNone/>
            </a:pPr>
            <a:r>
              <a:rPr lang="ja-JP" altLang="en-US" sz="1600" dirty="0"/>
              <a:t>　感染者がくしゃみや咳を手で押さえた後、その手で周りの物に触れるとウイルスがつきます。</a:t>
            </a:r>
            <a:endParaRPr lang="en-US" altLang="ja-JP" sz="1600" dirty="0"/>
          </a:p>
          <a:p>
            <a:pPr marL="0" indent="0">
              <a:buNone/>
            </a:pPr>
            <a:r>
              <a:rPr lang="ja-JP" altLang="en-US" sz="1600" dirty="0"/>
              <a:t>　他の方がそれを触るとウイルスが手に付着し、その手で口や鼻を触ると粘膜から感染します。</a:t>
            </a:r>
            <a:endParaRPr lang="en-US" altLang="ja-JP" sz="1600" dirty="0"/>
          </a:p>
          <a:p>
            <a:pPr marL="0" indent="0">
              <a:buNone/>
            </a:pPr>
            <a:endParaRPr lang="ja-JP" altLang="en-US" sz="1600" dirty="0"/>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8356600" y="6191250"/>
            <a:ext cx="3835400" cy="307777"/>
          </a:xfrm>
          <a:prstGeom prst="rect">
            <a:avLst/>
          </a:prstGeom>
          <a:noFill/>
          <a:ln>
            <a:solidFill>
              <a:schemeClr val="bg2"/>
            </a:solidFill>
          </a:ln>
        </p:spPr>
        <p:txBody>
          <a:bodyPr wrap="square" rtlCol="0" anchor="ctr" anchorCtr="1">
            <a:spAutoFit/>
          </a:bodyPr>
          <a:lstStyle/>
          <a:p>
            <a:r>
              <a:rPr kumimoji="1" lang="ja-JP" altLang="en-US" sz="1400" b="1" dirty="0"/>
              <a:t>参考；京都市情報館より</a:t>
            </a:r>
          </a:p>
        </p:txBody>
      </p:sp>
      <p:sp>
        <p:nvSpPr>
          <p:cNvPr id="7" name="テキスト ボックス 6">
            <a:extLst>
              <a:ext uri="{FF2B5EF4-FFF2-40B4-BE49-F238E27FC236}">
                <a16:creationId xmlns:a16="http://schemas.microsoft.com/office/drawing/2014/main" id="{9040E404-BB11-4B5F-AE59-44CA7E832E3C}"/>
              </a:ext>
            </a:extLst>
          </p:cNvPr>
          <p:cNvSpPr txBox="1"/>
          <p:nvPr/>
        </p:nvSpPr>
        <p:spPr>
          <a:xfrm>
            <a:off x="9366250" y="5870516"/>
            <a:ext cx="1816100" cy="369332"/>
          </a:xfrm>
          <a:prstGeom prst="rect">
            <a:avLst/>
          </a:prstGeom>
          <a:noFill/>
          <a:ln>
            <a:solidFill>
              <a:schemeClr val="bg2"/>
            </a:solidFill>
          </a:ln>
        </p:spPr>
        <p:txBody>
          <a:bodyPr wrap="square" rtlCol="0" anchor="ctr" anchorCtr="1">
            <a:spAutoFit/>
          </a:bodyPr>
          <a:lstStyle/>
          <a:p>
            <a:r>
              <a:rPr kumimoji="1" lang="en-US" altLang="ja-JP" sz="900" dirty="0"/>
              <a:t>https://www.city.kyoto.lg.jp/hokenfukushi/page/0000266590.html</a:t>
            </a:r>
            <a:endParaRPr kumimoji="1" lang="ja-JP" altLang="en-US" sz="900" dirty="0"/>
          </a:p>
        </p:txBody>
      </p:sp>
      <p:sp>
        <p:nvSpPr>
          <p:cNvPr id="9" name="スライド番号プレースホルダー 8">
            <a:extLst>
              <a:ext uri="{FF2B5EF4-FFF2-40B4-BE49-F238E27FC236}">
                <a16:creationId xmlns:a16="http://schemas.microsoft.com/office/drawing/2014/main" id="{1D71B02A-A8F3-47B1-87AA-3E2963A5F506}"/>
              </a:ext>
            </a:extLst>
          </p:cNvPr>
          <p:cNvSpPr>
            <a:spLocks noGrp="1"/>
          </p:cNvSpPr>
          <p:nvPr>
            <p:ph type="sldNum" sz="quarter" idx="12"/>
          </p:nvPr>
        </p:nvSpPr>
        <p:spPr/>
        <p:txBody>
          <a:bodyPr/>
          <a:lstStyle/>
          <a:p>
            <a:pPr rtl="0"/>
            <a:r>
              <a:rPr lang="ja-JP" altLang="en-US" noProof="0" dirty="0"/>
              <a:t>２</a:t>
            </a:r>
          </a:p>
        </p:txBody>
      </p:sp>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4" name="コンテンツ プレースホルダー 1">
            <a:extLst>
              <a:ext uri="{FF2B5EF4-FFF2-40B4-BE49-F238E27FC236}">
                <a16:creationId xmlns:a16="http://schemas.microsoft.com/office/drawing/2014/main" id="{E9ADC519-93D9-4BF2-82B1-39B020FEDEC6}"/>
              </a:ext>
            </a:extLst>
          </p:cNvPr>
          <p:cNvSpPr txBox="1">
            <a:spLocks/>
          </p:cNvSpPr>
          <p:nvPr/>
        </p:nvSpPr>
        <p:spPr>
          <a:xfrm>
            <a:off x="1219200" y="1417638"/>
            <a:ext cx="10363200" cy="5159571"/>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a:t>基本的事項</a:t>
            </a:r>
            <a:endParaRPr lang="en-US" altLang="ja-JP" sz="2400" dirty="0"/>
          </a:p>
          <a:p>
            <a:pPr marL="0" indent="0">
              <a:buNone/>
            </a:pPr>
            <a:r>
              <a:rPr lang="ja-JP" altLang="en-US" sz="1600" dirty="0"/>
              <a:t>人と人との距離感：三密（密閉、密集、密接）の回避</a:t>
            </a:r>
            <a:endParaRPr lang="en-US" altLang="ja-JP" sz="1600" dirty="0"/>
          </a:p>
          <a:p>
            <a:pPr marL="0" indent="0">
              <a:buNone/>
            </a:pPr>
            <a:endParaRPr lang="en-US" altLang="ja-JP" sz="1600" dirty="0"/>
          </a:p>
          <a:p>
            <a:pPr marL="0" indent="0">
              <a:buNone/>
            </a:pPr>
            <a:r>
              <a:rPr lang="ja-JP" altLang="en-US" sz="1400" dirty="0"/>
              <a:t>一、人と人との接触を避け、対人距離（できるだけ２ｍを目安に（最小１ｍ）を確保すること。</a:t>
            </a:r>
            <a:endParaRPr lang="en-US" altLang="ja-JP" sz="1400" dirty="0"/>
          </a:p>
          <a:p>
            <a:pPr marL="0" indent="0">
              <a:buNone/>
            </a:pPr>
            <a:r>
              <a:rPr lang="ja-JP" altLang="en-US" sz="1400" dirty="0"/>
              <a:t>　　</a:t>
            </a:r>
            <a:r>
              <a:rPr lang="en-US" altLang="ja-JP" sz="1400" dirty="0"/>
              <a:t> </a:t>
            </a:r>
            <a:r>
              <a:rPr lang="ja-JP" altLang="en-US" sz="1400" dirty="0"/>
              <a:t>令和３年１月時点での参拝者の入場制限等は実施予定なし。</a:t>
            </a:r>
            <a:endParaRPr lang="en-US" altLang="ja-JP" sz="1400" dirty="0"/>
          </a:p>
          <a:p>
            <a:pPr marL="0" indent="0">
              <a:buNone/>
            </a:pPr>
            <a:endParaRPr lang="en-US" altLang="ja-JP" sz="800" dirty="0"/>
          </a:p>
          <a:p>
            <a:pPr marL="0" indent="0">
              <a:buNone/>
            </a:pPr>
            <a:r>
              <a:rPr lang="ja-JP" altLang="en-US" sz="1400" dirty="0"/>
              <a:t>一、感染防止のための参拝者の検温を義務とする。（検温時、</a:t>
            </a:r>
            <a:r>
              <a:rPr lang="en-US" altLang="ja-JP" sz="1400" dirty="0"/>
              <a:t>37.5</a:t>
            </a:r>
            <a:r>
              <a:rPr lang="ja-JP" altLang="en-US" sz="1400" dirty="0"/>
              <a:t>℃以上の方の参拝を原則禁止とする）</a:t>
            </a:r>
            <a:endParaRPr lang="en-US" altLang="ja-JP" sz="1400" dirty="0"/>
          </a:p>
          <a:p>
            <a:pPr marL="0" indent="0">
              <a:buNone/>
            </a:pPr>
            <a:r>
              <a:rPr lang="ja-JP" altLang="en-US" sz="1400" dirty="0"/>
              <a:t>　　 参拝者の検温を必ずおこなえるように南門の封鎖。</a:t>
            </a:r>
            <a:endParaRPr lang="en-US" altLang="ja-JP" sz="1400" dirty="0"/>
          </a:p>
          <a:p>
            <a:pPr marL="0" indent="0">
              <a:buNone/>
            </a:pPr>
            <a:endParaRPr lang="en-US" altLang="ja-JP" sz="800" dirty="0"/>
          </a:p>
          <a:p>
            <a:pPr marL="0" indent="0">
              <a:buNone/>
            </a:pPr>
            <a:r>
              <a:rPr lang="ja-JP" altLang="en-US" sz="1400" dirty="0"/>
              <a:t>一、マスクの着用（従業員及び参拝者の着用を原則義務とする）参拝者の中でマスクを所持していない方には、</a:t>
            </a:r>
            <a:endParaRPr lang="en-US" altLang="ja-JP" sz="1400" dirty="0"/>
          </a:p>
          <a:p>
            <a:pPr marL="0" indent="0">
              <a:buNone/>
            </a:pPr>
            <a:r>
              <a:rPr lang="en-US" altLang="ja-JP" sz="1400" dirty="0"/>
              <a:t>     </a:t>
            </a:r>
            <a:r>
              <a:rPr lang="ja-JP" altLang="en-US" sz="1400" dirty="0"/>
              <a:t>三門にて祈祷マスクを一枚１００円から授与する。（</a:t>
            </a:r>
            <a:endParaRPr lang="en-US" altLang="ja-JP" sz="800" dirty="0"/>
          </a:p>
          <a:p>
            <a:pPr marL="0" indent="0">
              <a:buNone/>
            </a:pPr>
            <a:r>
              <a:rPr lang="ja-JP" altLang="en-US" sz="1400" dirty="0"/>
              <a:t>一、施設の換気（２つ以上の窓を同時に開けるなどで対応する）</a:t>
            </a:r>
            <a:endParaRPr lang="en-US" altLang="ja-JP" sz="1400" dirty="0"/>
          </a:p>
          <a:p>
            <a:pPr marL="0" indent="0">
              <a:buNone/>
            </a:pPr>
            <a:endParaRPr lang="en-US" altLang="ja-JP" sz="800" dirty="0"/>
          </a:p>
          <a:p>
            <a:pPr marL="0" indent="0">
              <a:buNone/>
            </a:pPr>
            <a:r>
              <a:rPr lang="ja-JP" altLang="en-US" sz="1400" dirty="0"/>
              <a:t>一、消毒液を各施設入り口に設置する。設置箇所（寺務所・三門・売店・黄龍閣）</a:t>
            </a:r>
            <a:endParaRPr lang="en-US" altLang="ja-JP" sz="1400" dirty="0"/>
          </a:p>
          <a:p>
            <a:pPr marL="0" indent="0">
              <a:buNone/>
            </a:pPr>
            <a:r>
              <a:rPr lang="ja-JP" altLang="en-US" sz="1400" dirty="0"/>
              <a:t>　　 複数の人の手が触れる場所を適宜消毒をする。手や口が触れる可能性があるものや場所は、適切に洗浄消毒するなど特段の対応を図る。</a:t>
            </a:r>
            <a:endParaRPr lang="en-US" altLang="ja-JP" sz="1400" dirty="0"/>
          </a:p>
          <a:p>
            <a:pPr marL="0" indent="0">
              <a:buNone/>
            </a:pPr>
            <a:r>
              <a:rPr lang="ja-JP" altLang="en-US" sz="1400" dirty="0"/>
              <a:t>　　 ユニフォームや衣服はこまめに洗濯する。</a:t>
            </a:r>
            <a:endParaRPr lang="en-US" altLang="ja-JP" sz="1400" dirty="0"/>
          </a:p>
          <a:p>
            <a:pPr marL="0" indent="0">
              <a:buNone/>
            </a:pPr>
            <a:endParaRPr lang="en-US" altLang="ja-JP" sz="1400" dirty="0"/>
          </a:p>
          <a:p>
            <a:pPr marL="0" indent="0">
              <a:buNone/>
            </a:pPr>
            <a:endParaRPr lang="en-US" altLang="ja-JP" sz="1600" dirty="0"/>
          </a:p>
          <a:p>
            <a:pPr marL="0" indent="0">
              <a:buNone/>
            </a:pPr>
            <a:endParaRPr lang="en-US" altLang="ja-JP" sz="1600" dirty="0"/>
          </a:p>
          <a:p>
            <a:pPr marL="0" indent="0">
              <a:buNone/>
            </a:pPr>
            <a:endParaRPr lang="ja-JP" altLang="en-US" dirty="0"/>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5" name="スライド番号プレースホルダー 4">
            <a:extLst>
              <a:ext uri="{FF2B5EF4-FFF2-40B4-BE49-F238E27FC236}">
                <a16:creationId xmlns:a16="http://schemas.microsoft.com/office/drawing/2014/main" id="{C16C1A7A-C73E-455B-81B5-CE8FC6F18358}"/>
              </a:ext>
            </a:extLst>
          </p:cNvPr>
          <p:cNvSpPr>
            <a:spLocks noGrp="1"/>
          </p:cNvSpPr>
          <p:nvPr>
            <p:ph type="sldNum" sz="quarter" idx="12"/>
          </p:nvPr>
        </p:nvSpPr>
        <p:spPr/>
        <p:txBody>
          <a:bodyPr/>
          <a:lstStyle/>
          <a:p>
            <a:pPr rtl="0"/>
            <a:r>
              <a:rPr lang="ja-JP" altLang="en-US" noProof="0" dirty="0"/>
              <a:t>３</a:t>
            </a:r>
          </a:p>
        </p:txBody>
      </p:sp>
    </p:spTree>
    <p:extLst>
      <p:ext uri="{BB962C8B-B14F-4D97-AF65-F5344CB8AC3E}">
        <p14:creationId xmlns:p14="http://schemas.microsoft.com/office/powerpoint/2010/main" val="1153530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7" name="コンテンツ プレースホルダー 1">
            <a:extLst>
              <a:ext uri="{FF2B5EF4-FFF2-40B4-BE49-F238E27FC236}">
                <a16:creationId xmlns:a16="http://schemas.microsoft.com/office/drawing/2014/main" id="{2006703B-01B1-4CF8-9D0D-15FFB1DAC484}"/>
              </a:ext>
            </a:extLst>
          </p:cNvPr>
          <p:cNvSpPr txBox="1">
            <a:spLocks/>
          </p:cNvSpPr>
          <p:nvPr/>
        </p:nvSpPr>
        <p:spPr>
          <a:xfrm>
            <a:off x="1219200" y="1470868"/>
            <a:ext cx="10363200" cy="501883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従業員一同の対応・対策</a:t>
            </a:r>
            <a:endParaRPr lang="en-US" altLang="ja-JP" sz="2800" dirty="0"/>
          </a:p>
          <a:p>
            <a:pPr marL="0" indent="0">
              <a:buNone/>
            </a:pPr>
            <a:r>
              <a:rPr lang="ja-JP" altLang="en-US" sz="1400" dirty="0"/>
              <a:t>外部の人との接触時は、マスクの着用を義務とする。</a:t>
            </a:r>
            <a:endParaRPr lang="en-US" altLang="ja-JP" sz="1400" dirty="0"/>
          </a:p>
          <a:p>
            <a:pPr marL="0" indent="0">
              <a:buNone/>
            </a:pPr>
            <a:r>
              <a:rPr lang="ja-JP" altLang="en-US" sz="1400" dirty="0"/>
              <a:t>各自、出勤前に検温をおこなう。出勤後は萬福寺内にある非接触型検温器を使用し、体温の記入・体調の報告・アルコール消毒を実施する。</a:t>
            </a:r>
            <a:endParaRPr lang="en-US" altLang="ja-JP" sz="1400" dirty="0"/>
          </a:p>
          <a:p>
            <a:pPr marL="0" indent="0">
              <a:buNone/>
            </a:pPr>
            <a:r>
              <a:rPr lang="ja-JP" altLang="en-US" sz="1400" dirty="0"/>
              <a:t>上記、記入用紙の各従業員の体調確認を部署責任部長が行い日ごとに確認の印をする。（部署責任部長が不在の場合、副部長の対応）</a:t>
            </a:r>
            <a:endParaRPr lang="en-US" altLang="ja-JP" sz="1400" dirty="0"/>
          </a:p>
          <a:p>
            <a:pPr marL="0" indent="0">
              <a:buNone/>
            </a:pPr>
            <a:r>
              <a:rPr lang="ja-JP" altLang="en-US" sz="1400" dirty="0"/>
              <a:t>異常がある場合は、すぐさま部署担当者あるいは部署責任部長へ報告のもと、指示を仰ぐ。</a:t>
            </a:r>
            <a:endParaRPr lang="en-US" altLang="ja-JP" sz="1400" dirty="0"/>
          </a:p>
          <a:p>
            <a:pPr marL="0" indent="0">
              <a:buNone/>
            </a:pPr>
            <a:r>
              <a:rPr lang="ja-JP" altLang="en-US" sz="1400" dirty="0"/>
              <a:t>リモートで行える業務に関しては、積極的に活用し接触をなくすようこころがける。</a:t>
            </a:r>
            <a:endParaRPr lang="en-US" altLang="ja-JP" sz="1400" dirty="0"/>
          </a:p>
          <a:p>
            <a:pPr marL="0" indent="0">
              <a:buNone/>
            </a:pPr>
            <a:r>
              <a:rPr lang="ja-JP" altLang="en-US" sz="1400" dirty="0"/>
              <a:t>感染拡大防止、感染者がでた際の迅速な対応のため従業員一同、厚生労働省推奨の感染症追跡アプリのインストールを実施。</a:t>
            </a:r>
            <a:endParaRPr lang="en-US" altLang="ja-JP" sz="1400" dirty="0"/>
          </a:p>
          <a:p>
            <a:pPr marL="0" indent="0">
              <a:buNone/>
            </a:pPr>
            <a:endParaRPr lang="en-US" altLang="ja-JP" sz="1400" dirty="0"/>
          </a:p>
          <a:p>
            <a:pPr marL="0" indent="0">
              <a:buNone/>
            </a:pPr>
            <a:r>
              <a:rPr lang="ja-JP" altLang="en-US" sz="1400" dirty="0"/>
              <a:t>各部署職員の接触をできる限り少なくするため、食事場所や食事時間をずらす。</a:t>
            </a: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r>
              <a:rPr lang="ja-JP" altLang="en-US" sz="1400" dirty="0"/>
              <a:t>　　　　　　　　　　　　　　　　　　　　　　　　　　　　　　　　　　　　　　　　　　　　　　　　　　　　　　　次に各部署での対応・対策について提示する。</a:t>
            </a:r>
            <a:endParaRPr lang="en-US" altLang="ja-JP" sz="1400" dirty="0"/>
          </a:p>
          <a:p>
            <a:pPr marL="0" indent="0">
              <a:buNone/>
            </a:pPr>
            <a:endParaRPr lang="en-US" altLang="ja-JP" sz="1400" dirty="0"/>
          </a:p>
          <a:p>
            <a:pPr marL="0" indent="0">
              <a:buNone/>
            </a:pPr>
            <a:endParaRPr lang="en-US" altLang="ja-JP" sz="1600" dirty="0"/>
          </a:p>
          <a:p>
            <a:pPr marL="0" indent="0">
              <a:buNone/>
            </a:pPr>
            <a:endParaRPr lang="ja-JP" altLang="en-US" dirty="0"/>
          </a:p>
        </p:txBody>
      </p:sp>
      <p:sp>
        <p:nvSpPr>
          <p:cNvPr id="4" name="スライド番号プレースホルダー 3">
            <a:extLst>
              <a:ext uri="{FF2B5EF4-FFF2-40B4-BE49-F238E27FC236}">
                <a16:creationId xmlns:a16="http://schemas.microsoft.com/office/drawing/2014/main" id="{13E0B76E-DCF5-4437-BEA1-D4FECCCBD1F7}"/>
              </a:ext>
            </a:extLst>
          </p:cNvPr>
          <p:cNvSpPr>
            <a:spLocks noGrp="1"/>
          </p:cNvSpPr>
          <p:nvPr>
            <p:ph type="sldNum" sz="quarter" idx="12"/>
          </p:nvPr>
        </p:nvSpPr>
        <p:spPr/>
        <p:txBody>
          <a:bodyPr/>
          <a:lstStyle/>
          <a:p>
            <a:pPr rtl="0"/>
            <a:r>
              <a:rPr lang="ja-JP" altLang="en-US" noProof="0" dirty="0"/>
              <a:t>４</a:t>
            </a:r>
          </a:p>
        </p:txBody>
      </p:sp>
    </p:spTree>
    <p:extLst>
      <p:ext uri="{BB962C8B-B14F-4D97-AF65-F5344CB8AC3E}">
        <p14:creationId xmlns:p14="http://schemas.microsoft.com/office/powerpoint/2010/main" val="317375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5" name="コンテンツ プレースホルダー 1">
            <a:extLst>
              <a:ext uri="{FF2B5EF4-FFF2-40B4-BE49-F238E27FC236}">
                <a16:creationId xmlns:a16="http://schemas.microsoft.com/office/drawing/2014/main" id="{F5497E16-AEB8-4CC7-8E7E-A3448C888AD7}"/>
              </a:ext>
            </a:extLst>
          </p:cNvPr>
          <p:cNvSpPr txBox="1">
            <a:spLocks/>
          </p:cNvSpPr>
          <p:nvPr/>
        </p:nvSpPr>
        <p:spPr>
          <a:xfrm>
            <a:off x="1219200" y="1506538"/>
            <a:ext cx="10363200" cy="164306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寺務所　対応・対策</a:t>
            </a:r>
            <a:endParaRPr lang="en-US" altLang="ja-JP" sz="2800" dirty="0"/>
          </a:p>
          <a:p>
            <a:pPr marL="0" indent="0">
              <a:buNone/>
            </a:pPr>
            <a:r>
              <a:rPr lang="ja-JP" altLang="en-US" sz="1400" dirty="0"/>
              <a:t>金銭の授受がともなう場合は、トレイ等を使用し間接的に行うこととする。</a:t>
            </a:r>
            <a:endParaRPr lang="en-US" altLang="ja-JP" sz="1400" dirty="0"/>
          </a:p>
          <a:p>
            <a:pPr marL="0" indent="0">
              <a:buNone/>
            </a:pPr>
            <a:r>
              <a:rPr lang="ja-JP" altLang="en-US" sz="1400" dirty="0"/>
              <a:t>応接室を使用する場合は、換気をし空気の通り道を確保した状態での接触をこころがける。</a:t>
            </a:r>
            <a:endParaRPr lang="en-US" altLang="ja-JP" sz="1400" dirty="0"/>
          </a:p>
          <a:p>
            <a:pPr marL="0" indent="0">
              <a:buNone/>
            </a:pPr>
            <a:r>
              <a:rPr lang="ja-JP" altLang="en-US" sz="1400" dirty="0"/>
              <a:t>一時間ごとに寺務所内の窓を開け、換気を行う。</a:t>
            </a:r>
          </a:p>
          <a:p>
            <a:pPr marL="0" indent="0">
              <a:buNone/>
            </a:pPr>
            <a:endParaRPr lang="ja-JP" altLang="en-US" dirty="0"/>
          </a:p>
        </p:txBody>
      </p:sp>
      <p:sp>
        <p:nvSpPr>
          <p:cNvPr id="9" name="コンテンツ プレースホルダー 1">
            <a:extLst>
              <a:ext uri="{FF2B5EF4-FFF2-40B4-BE49-F238E27FC236}">
                <a16:creationId xmlns:a16="http://schemas.microsoft.com/office/drawing/2014/main" id="{DABD8B9C-932D-4B67-B054-97C5020D410F}"/>
              </a:ext>
            </a:extLst>
          </p:cNvPr>
          <p:cNvSpPr txBox="1">
            <a:spLocks/>
          </p:cNvSpPr>
          <p:nvPr/>
        </p:nvSpPr>
        <p:spPr>
          <a:xfrm>
            <a:off x="1219200" y="3271838"/>
            <a:ext cx="10363200" cy="195813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調理場　対応・対策</a:t>
            </a:r>
            <a:endParaRPr lang="en-US" altLang="ja-JP" sz="2800" dirty="0"/>
          </a:p>
          <a:p>
            <a:pPr marL="0" indent="0">
              <a:buNone/>
            </a:pPr>
            <a:r>
              <a:rPr lang="ja-JP" altLang="en-US" sz="1400" dirty="0"/>
              <a:t>常にマスク・ゴム手袋を着用し、業務を執り行う。</a:t>
            </a:r>
            <a:endParaRPr lang="en-US" altLang="ja-JP" sz="1400" dirty="0"/>
          </a:p>
          <a:p>
            <a:pPr marL="0" indent="0">
              <a:buNone/>
            </a:pPr>
            <a:r>
              <a:rPr lang="ja-JP" altLang="en-US" sz="1400" dirty="0"/>
              <a:t>調理場の清潔を保ち、使用した皿などは手洗い洗浄後に食器洗浄機を使用し熱湯で消毒を行う。</a:t>
            </a:r>
            <a:endParaRPr lang="en-US" altLang="ja-JP" sz="1400" dirty="0"/>
          </a:p>
          <a:p>
            <a:pPr marL="0" indent="0">
              <a:buNone/>
            </a:pPr>
            <a:r>
              <a:rPr lang="ja-JP" altLang="en-US" sz="1400" dirty="0"/>
              <a:t>業者の出入りや、他部署の従業員の出入りをできる限り抑え、接触機会をなくす。</a:t>
            </a:r>
            <a:endParaRPr lang="en-US" altLang="ja-JP" sz="1400" dirty="0"/>
          </a:p>
          <a:p>
            <a:pPr marL="0" indent="0">
              <a:buNone/>
            </a:pPr>
            <a:endParaRPr lang="en-US" altLang="ja-JP" sz="1400" dirty="0"/>
          </a:p>
          <a:p>
            <a:pPr marL="0" indent="0">
              <a:buNone/>
            </a:pPr>
            <a:endParaRPr lang="en-US" altLang="ja-JP" sz="1400" dirty="0"/>
          </a:p>
          <a:p>
            <a:pPr marL="0" indent="0">
              <a:buNone/>
            </a:pPr>
            <a:endParaRPr lang="ja-JP" altLang="en-US" dirty="0"/>
          </a:p>
        </p:txBody>
      </p:sp>
      <p:sp>
        <p:nvSpPr>
          <p:cNvPr id="4" name="スライド番号プレースホルダー 3">
            <a:extLst>
              <a:ext uri="{FF2B5EF4-FFF2-40B4-BE49-F238E27FC236}">
                <a16:creationId xmlns:a16="http://schemas.microsoft.com/office/drawing/2014/main" id="{44A938DB-BC53-47D5-AB27-71A0D1F1D35E}"/>
              </a:ext>
            </a:extLst>
          </p:cNvPr>
          <p:cNvSpPr>
            <a:spLocks noGrp="1"/>
          </p:cNvSpPr>
          <p:nvPr>
            <p:ph type="sldNum" sz="quarter" idx="12"/>
          </p:nvPr>
        </p:nvSpPr>
        <p:spPr/>
        <p:txBody>
          <a:bodyPr/>
          <a:lstStyle/>
          <a:p>
            <a:pPr rtl="0"/>
            <a:r>
              <a:rPr lang="ja-JP" altLang="en-US" noProof="0" dirty="0"/>
              <a:t>５</a:t>
            </a:r>
          </a:p>
        </p:txBody>
      </p:sp>
    </p:spTree>
    <p:extLst>
      <p:ext uri="{BB962C8B-B14F-4D97-AF65-F5344CB8AC3E}">
        <p14:creationId xmlns:p14="http://schemas.microsoft.com/office/powerpoint/2010/main" val="130999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4" name="コンテンツ プレースホルダー 1">
            <a:extLst>
              <a:ext uri="{FF2B5EF4-FFF2-40B4-BE49-F238E27FC236}">
                <a16:creationId xmlns:a16="http://schemas.microsoft.com/office/drawing/2014/main" id="{E9ADC519-93D9-4BF2-82B1-39B020FEDEC6}"/>
              </a:ext>
            </a:extLst>
          </p:cNvPr>
          <p:cNvSpPr txBox="1">
            <a:spLocks/>
          </p:cNvSpPr>
          <p:nvPr/>
        </p:nvSpPr>
        <p:spPr>
          <a:xfrm>
            <a:off x="1219200" y="3236069"/>
            <a:ext cx="10363200" cy="2531515"/>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食事場所　対応・対策</a:t>
            </a:r>
            <a:endParaRPr lang="en-US" altLang="ja-JP" sz="2800" dirty="0"/>
          </a:p>
          <a:p>
            <a:pPr marL="0" indent="0">
              <a:buNone/>
            </a:pPr>
            <a:r>
              <a:rPr lang="ja-JP" altLang="en-US" sz="1400" dirty="0"/>
              <a:t>黄龍閣入口にてアルコール消毒を徹底する。（貼紙）</a:t>
            </a:r>
            <a:endParaRPr lang="en-US" altLang="ja-JP" sz="1400" dirty="0"/>
          </a:p>
          <a:p>
            <a:pPr marL="0" indent="0">
              <a:buNone/>
            </a:pPr>
            <a:r>
              <a:rPr lang="ja-JP" altLang="en-US" sz="1400" dirty="0"/>
              <a:t>食事場所の食事前・食事後ともにアルコール消毒をおこなう。</a:t>
            </a:r>
            <a:endParaRPr lang="en-US" altLang="ja-JP" sz="1400" dirty="0"/>
          </a:p>
          <a:p>
            <a:pPr marL="0" indent="0">
              <a:buNone/>
            </a:pPr>
            <a:r>
              <a:rPr lang="ja-JP" altLang="en-US" sz="1400" dirty="0"/>
              <a:t>配膳時は、ゴム手袋を着用する。</a:t>
            </a:r>
            <a:endParaRPr lang="en-US" altLang="ja-JP" sz="1400" dirty="0"/>
          </a:p>
          <a:p>
            <a:pPr marL="0" indent="0">
              <a:buNone/>
            </a:pPr>
            <a:r>
              <a:rPr lang="ja-JP" altLang="en-US" sz="1400" dirty="0"/>
              <a:t>座席の間隔を十分に空け、三密の環境を徹底排除すること。</a:t>
            </a:r>
            <a:endParaRPr lang="en-US" altLang="ja-JP" sz="1400" dirty="0"/>
          </a:p>
          <a:p>
            <a:pPr marL="0" indent="0">
              <a:buNone/>
            </a:pPr>
            <a:r>
              <a:rPr lang="ja-JP" altLang="en-US" sz="1400" dirty="0"/>
              <a:t>普茶料理等の説明は、手短におこない、別紙、説明書きのものをご覧いただく。</a:t>
            </a:r>
            <a:endParaRPr lang="en-US" altLang="ja-JP" sz="1400" dirty="0"/>
          </a:p>
          <a:p>
            <a:pPr marL="0" indent="0">
              <a:buNone/>
            </a:pPr>
            <a:r>
              <a:rPr lang="ja-JP" altLang="en-US" sz="1400" dirty="0"/>
              <a:t>お支払い時は、トレイ等を使用し間接的に行う。クレジット等の支払い時も、お客様にお願いをして直接のやりとりを行わない。</a:t>
            </a:r>
            <a:endParaRPr lang="en-US" altLang="ja-JP" sz="1400" dirty="0"/>
          </a:p>
          <a:p>
            <a:pPr marL="0" indent="0">
              <a:buNone/>
            </a:pPr>
            <a:endParaRPr lang="ja-JP" altLang="en-US" sz="1400" dirty="0"/>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7" name="コンテンツ プレースホルダー 1">
            <a:extLst>
              <a:ext uri="{FF2B5EF4-FFF2-40B4-BE49-F238E27FC236}">
                <a16:creationId xmlns:a16="http://schemas.microsoft.com/office/drawing/2014/main" id="{2006703B-01B1-4CF8-9D0D-15FFB1DAC484}"/>
              </a:ext>
            </a:extLst>
          </p:cNvPr>
          <p:cNvSpPr txBox="1">
            <a:spLocks/>
          </p:cNvSpPr>
          <p:nvPr/>
        </p:nvSpPr>
        <p:spPr>
          <a:xfrm>
            <a:off x="1219200" y="1470868"/>
            <a:ext cx="10363200" cy="217403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食事予約　電話　対応・対策</a:t>
            </a:r>
            <a:endParaRPr lang="en-US" altLang="ja-JP" sz="2800" dirty="0"/>
          </a:p>
          <a:p>
            <a:pPr marL="0" indent="0">
              <a:buNone/>
            </a:pPr>
            <a:r>
              <a:rPr lang="ja-JP" altLang="en-US" sz="1400" dirty="0"/>
              <a:t>入山時の検温の実施について、説明をしてご協力いただく。また当日、入山前の検温を推奨する。</a:t>
            </a:r>
            <a:endParaRPr lang="en-US" altLang="ja-JP" sz="1400" dirty="0"/>
          </a:p>
          <a:p>
            <a:pPr marL="0" indent="0">
              <a:buNone/>
            </a:pPr>
            <a:r>
              <a:rPr lang="ja-JP" altLang="en-US" sz="1400" dirty="0"/>
              <a:t>１テーブルに対して、２名を原則としている旨をお伝えしご了承いただく。</a:t>
            </a:r>
            <a:endParaRPr lang="en-US" altLang="ja-JP" sz="1400" dirty="0"/>
          </a:p>
          <a:p>
            <a:pPr marL="0" indent="0">
              <a:buNone/>
            </a:pPr>
            <a:r>
              <a:rPr lang="ja-JP" altLang="en-US" sz="1400" dirty="0"/>
              <a:t>（ご家族様等での同席を希望される場合であっても、現時点では対応不可）</a:t>
            </a:r>
            <a:endParaRPr lang="en-US" altLang="ja-JP" sz="1400" dirty="0"/>
          </a:p>
          <a:p>
            <a:pPr marL="0" indent="0">
              <a:buNone/>
            </a:pPr>
            <a:endParaRPr lang="ja-JP" altLang="en-US" dirty="0"/>
          </a:p>
        </p:txBody>
      </p:sp>
      <p:sp>
        <p:nvSpPr>
          <p:cNvPr id="5" name="スライド番号プレースホルダー 4">
            <a:extLst>
              <a:ext uri="{FF2B5EF4-FFF2-40B4-BE49-F238E27FC236}">
                <a16:creationId xmlns:a16="http://schemas.microsoft.com/office/drawing/2014/main" id="{763A1FF4-7BFB-4765-81CC-D58C8E8F7661}"/>
              </a:ext>
            </a:extLst>
          </p:cNvPr>
          <p:cNvSpPr>
            <a:spLocks noGrp="1"/>
          </p:cNvSpPr>
          <p:nvPr>
            <p:ph type="sldNum" sz="quarter" idx="12"/>
          </p:nvPr>
        </p:nvSpPr>
        <p:spPr/>
        <p:txBody>
          <a:bodyPr/>
          <a:lstStyle/>
          <a:p>
            <a:pPr rtl="0"/>
            <a:r>
              <a:rPr lang="ja-JP" altLang="en-US" noProof="0" dirty="0"/>
              <a:t>６</a:t>
            </a:r>
          </a:p>
        </p:txBody>
      </p:sp>
    </p:spTree>
    <p:extLst>
      <p:ext uri="{BB962C8B-B14F-4D97-AF65-F5344CB8AC3E}">
        <p14:creationId xmlns:p14="http://schemas.microsoft.com/office/powerpoint/2010/main" val="321918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normAutofit/>
          </a:bodyPr>
          <a:lstStyle/>
          <a:p>
            <a:pPr rtl="0"/>
            <a:r>
              <a:rPr lang="ja-JP" altLang="en-US" sz="3200" dirty="0">
                <a:solidFill>
                  <a:schemeClr val="tx1"/>
                </a:solidFill>
              </a:rPr>
              <a:t>萬福寺での新型コロナウイルス感染症　対策</a:t>
            </a:r>
          </a:p>
        </p:txBody>
      </p:sp>
      <p:sp>
        <p:nvSpPr>
          <p:cNvPr id="4" name="コンテンツ プレースホルダー 1">
            <a:extLst>
              <a:ext uri="{FF2B5EF4-FFF2-40B4-BE49-F238E27FC236}">
                <a16:creationId xmlns:a16="http://schemas.microsoft.com/office/drawing/2014/main" id="{E9ADC519-93D9-4BF2-82B1-39B020FEDEC6}"/>
              </a:ext>
            </a:extLst>
          </p:cNvPr>
          <p:cNvSpPr txBox="1">
            <a:spLocks/>
          </p:cNvSpPr>
          <p:nvPr/>
        </p:nvSpPr>
        <p:spPr>
          <a:xfrm>
            <a:off x="1219200" y="3223369"/>
            <a:ext cx="10363200" cy="2531515"/>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三門受付　対応・対策</a:t>
            </a:r>
            <a:endParaRPr lang="en-US" altLang="ja-JP" sz="2800" dirty="0"/>
          </a:p>
          <a:p>
            <a:pPr marL="0" indent="0">
              <a:buNone/>
            </a:pPr>
            <a:r>
              <a:rPr lang="ja-JP" altLang="en-US" sz="1400" dirty="0"/>
              <a:t>非接触型検温器を使用し参拝者の体温の計測を行う。</a:t>
            </a:r>
            <a:r>
              <a:rPr lang="en-US" altLang="ja-JP" sz="1400" dirty="0"/>
              <a:t>37.5</a:t>
            </a:r>
            <a:r>
              <a:rPr lang="ja-JP" altLang="en-US" sz="1400" dirty="0"/>
              <a:t>℃以上を検知した場合、入山のお断りをする。</a:t>
            </a:r>
            <a:endParaRPr lang="en-US" altLang="ja-JP" sz="1400" dirty="0"/>
          </a:p>
          <a:p>
            <a:pPr marL="0" indent="0">
              <a:buNone/>
            </a:pPr>
            <a:r>
              <a:rPr lang="ja-JP" altLang="en-US" sz="1400" dirty="0"/>
              <a:t>団体の中で</a:t>
            </a:r>
            <a:r>
              <a:rPr lang="en-US" altLang="ja-JP" sz="1400" dirty="0"/>
              <a:t>37.5</a:t>
            </a:r>
            <a:r>
              <a:rPr lang="ja-JP" altLang="en-US" sz="1400" dirty="0"/>
              <a:t>℃以上を検知した方が単独でいた場合は、観測者以外が濃厚接触者にあたる可能性があるため、統括責任者・部署担当責任者に対応を確認することとする。</a:t>
            </a:r>
            <a:endParaRPr lang="en-US" altLang="ja-JP" sz="1400" dirty="0"/>
          </a:p>
          <a:p>
            <a:pPr marL="0" indent="0">
              <a:buNone/>
            </a:pPr>
            <a:r>
              <a:rPr lang="ja-JP" altLang="en-US" sz="1400" dirty="0"/>
              <a:t>検温後、設置されたアルコール消毒液にて消毒をしていただく。</a:t>
            </a:r>
            <a:endParaRPr lang="en-US" altLang="ja-JP" sz="1400" dirty="0"/>
          </a:p>
          <a:p>
            <a:pPr marL="0" indent="0">
              <a:buNone/>
            </a:pPr>
            <a:r>
              <a:rPr lang="ja-JP" altLang="en-US" sz="1400" dirty="0"/>
              <a:t>拝観料の支払い時は、トレイ等を使用し間接的に行う。</a:t>
            </a:r>
            <a:endParaRPr lang="en-US" altLang="ja-JP" sz="1400" dirty="0"/>
          </a:p>
          <a:p>
            <a:pPr marL="0" indent="0">
              <a:buNone/>
            </a:pPr>
            <a:r>
              <a:rPr lang="ja-JP" altLang="en-US" sz="1400" dirty="0"/>
              <a:t>透明ビニールカーテンを使用し、飛沫感染予防を行う。</a:t>
            </a:r>
            <a:endParaRPr lang="en-US" altLang="ja-JP" sz="1400" dirty="0"/>
          </a:p>
          <a:p>
            <a:pPr marL="0" indent="0">
              <a:buNone/>
            </a:pPr>
            <a:endParaRPr lang="ja-JP" altLang="en-US" sz="1400" dirty="0"/>
          </a:p>
        </p:txBody>
      </p:sp>
      <p:sp>
        <p:nvSpPr>
          <p:cNvPr id="6" name="テキスト ボックス 5">
            <a:extLst>
              <a:ext uri="{FF2B5EF4-FFF2-40B4-BE49-F238E27FC236}">
                <a16:creationId xmlns:a16="http://schemas.microsoft.com/office/drawing/2014/main" id="{53B475E7-6B09-417D-8C90-D7DF7638E667}"/>
              </a:ext>
            </a:extLst>
          </p:cNvPr>
          <p:cNvSpPr txBox="1"/>
          <p:nvPr/>
        </p:nvSpPr>
        <p:spPr>
          <a:xfrm>
            <a:off x="7956550" y="6275585"/>
            <a:ext cx="3835400" cy="307777"/>
          </a:xfrm>
          <a:prstGeom prst="rect">
            <a:avLst/>
          </a:prstGeom>
          <a:noFill/>
          <a:ln>
            <a:solidFill>
              <a:schemeClr val="bg2"/>
            </a:solidFill>
          </a:ln>
        </p:spPr>
        <p:txBody>
          <a:bodyPr wrap="square" rtlCol="0" anchor="ctr" anchorCtr="1">
            <a:spAutoFit/>
          </a:bodyPr>
          <a:lstStyle/>
          <a:p>
            <a:endParaRPr kumimoji="1" lang="ja-JP" altLang="en-US" sz="1400" b="1" dirty="0"/>
          </a:p>
        </p:txBody>
      </p:sp>
      <p:sp>
        <p:nvSpPr>
          <p:cNvPr id="7" name="コンテンツ プレースホルダー 1">
            <a:extLst>
              <a:ext uri="{FF2B5EF4-FFF2-40B4-BE49-F238E27FC236}">
                <a16:creationId xmlns:a16="http://schemas.microsoft.com/office/drawing/2014/main" id="{2006703B-01B1-4CF8-9D0D-15FFB1DAC484}"/>
              </a:ext>
            </a:extLst>
          </p:cNvPr>
          <p:cNvSpPr txBox="1">
            <a:spLocks/>
          </p:cNvSpPr>
          <p:nvPr/>
        </p:nvSpPr>
        <p:spPr>
          <a:xfrm>
            <a:off x="1219200" y="1470868"/>
            <a:ext cx="10363200" cy="1958132"/>
          </a:xfrm>
          <a:prstGeom prst="rect">
            <a:avLst/>
          </a:prstGeom>
        </p:spPr>
        <p:txBody>
          <a:bodyPr vert="horz" rtlCol="0">
            <a:normAutofit/>
          </a:bodyPr>
          <a:lstStyle>
            <a:lvl1pPr marL="274320" indent="-274320" algn="l" rtl="0" eaLnBrk="1" latinLnBrk="0" hangingPunct="1">
              <a:spcBef>
                <a:spcPts val="580"/>
              </a:spcBef>
              <a:buClr>
                <a:schemeClr val="accent1">
                  <a:lumMod val="75000"/>
                </a:schemeClr>
              </a:buClr>
              <a:buSzPct val="85000"/>
              <a:buFont typeface="Wingdings 2"/>
              <a:buChar char=""/>
              <a:defRPr kumimoji="1" sz="2600" kern="1200">
                <a:solidFill>
                  <a:schemeClr val="tx1"/>
                </a:solidFill>
                <a:latin typeface="Meiryo UI" panose="020B0604030504040204" pitchFamily="50" charset="-128"/>
                <a:ea typeface="Meiryo UI" panose="020B0604030504040204" pitchFamily="50" charset="-128"/>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eiryo UI" panose="020B0604030504040204" pitchFamily="50" charset="-128"/>
                <a:ea typeface="Meiryo UI" panose="020B0604030504040204" pitchFamily="50" charset="-128"/>
                <a:cs typeface="+mn-cs"/>
              </a:defRPr>
            </a:lvl4pPr>
            <a:lvl5pPr marL="1371600" indent="-228600" algn="l" rtl="0" eaLnBrk="1" latinLnBrk="0" hangingPunct="1">
              <a:spcBef>
                <a:spcPts val="370"/>
              </a:spcBef>
              <a:buClr>
                <a:schemeClr val="accent3">
                  <a:lumMod val="75000"/>
                </a:schemeClr>
              </a:buClr>
              <a:buFontTx/>
              <a:buChar char="o"/>
              <a:defRPr kumimoji="1" sz="2000" kern="1200">
                <a:solidFill>
                  <a:schemeClr val="tx1"/>
                </a:solidFill>
                <a:latin typeface="Meiryo UI" panose="020B0604030504040204" pitchFamily="50" charset="-128"/>
                <a:ea typeface="Meiryo UI" panose="020B0604030504040204" pitchFamily="50" charset="-128"/>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1"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1" sz="1800" kern="1200">
                <a:solidFill>
                  <a:schemeClr val="tx1"/>
                </a:solidFill>
                <a:latin typeface="+mn-lt"/>
                <a:ea typeface="+mn-ea"/>
                <a:cs typeface="+mn-cs"/>
              </a:defRPr>
            </a:lvl9pPr>
          </a:lstStyle>
          <a:p>
            <a:r>
              <a:rPr lang="ja-JP" altLang="en-US" sz="2800" dirty="0"/>
              <a:t>売店・朱印所　対応・対策</a:t>
            </a:r>
            <a:endParaRPr lang="en-US" altLang="ja-JP" sz="2800" dirty="0"/>
          </a:p>
          <a:p>
            <a:pPr marL="0" indent="0">
              <a:buNone/>
            </a:pPr>
            <a:r>
              <a:rPr lang="ja-JP" altLang="en-US" sz="1400" dirty="0"/>
              <a:t>入口２ヶ所にアルコール消毒液を設置し、お客様の入場時アルコール消毒を徹底する。</a:t>
            </a:r>
            <a:endParaRPr lang="en-US" altLang="ja-JP" sz="1400" dirty="0"/>
          </a:p>
          <a:p>
            <a:pPr marL="0" indent="0">
              <a:buNone/>
            </a:pPr>
            <a:r>
              <a:rPr lang="ja-JP" altLang="en-US" sz="1400" dirty="0"/>
              <a:t>支払い場所での混雑を避けるため、立ち位置を定め、距離をあけれるように配慮する。</a:t>
            </a:r>
            <a:endParaRPr lang="en-US" altLang="ja-JP" sz="1400" dirty="0"/>
          </a:p>
          <a:p>
            <a:pPr marL="0" indent="0">
              <a:buNone/>
            </a:pPr>
            <a:r>
              <a:rPr lang="ja-JP" altLang="en-US" sz="1400" dirty="0"/>
              <a:t>お支払いは、トレイ等使用し間接的に行う。</a:t>
            </a:r>
            <a:endParaRPr lang="en-US" altLang="ja-JP" sz="1400" dirty="0"/>
          </a:p>
          <a:p>
            <a:pPr marL="0" indent="0">
              <a:buNone/>
            </a:pPr>
            <a:r>
              <a:rPr lang="ja-JP" altLang="en-US" sz="1400" dirty="0"/>
              <a:t>透明ビニールカーテンを使用し、飛沫感染予防を行う。</a:t>
            </a:r>
            <a:endParaRPr lang="en-US" altLang="ja-JP" sz="1400" dirty="0"/>
          </a:p>
          <a:p>
            <a:pPr marL="0" indent="0">
              <a:buNone/>
            </a:pPr>
            <a:endParaRPr lang="en-US" altLang="ja-JP" sz="1400" dirty="0"/>
          </a:p>
        </p:txBody>
      </p:sp>
      <p:sp>
        <p:nvSpPr>
          <p:cNvPr id="5" name="スライド番号プレースホルダー 4">
            <a:extLst>
              <a:ext uri="{FF2B5EF4-FFF2-40B4-BE49-F238E27FC236}">
                <a16:creationId xmlns:a16="http://schemas.microsoft.com/office/drawing/2014/main" id="{2B648718-8FA1-464B-98F4-7DE5C7110524}"/>
              </a:ext>
            </a:extLst>
          </p:cNvPr>
          <p:cNvSpPr>
            <a:spLocks noGrp="1"/>
          </p:cNvSpPr>
          <p:nvPr>
            <p:ph type="sldNum" sz="quarter" idx="12"/>
          </p:nvPr>
        </p:nvSpPr>
        <p:spPr/>
        <p:txBody>
          <a:bodyPr/>
          <a:lstStyle/>
          <a:p>
            <a:pPr rtl="0"/>
            <a:r>
              <a:rPr lang="ja-JP" altLang="en-US" noProof="0" dirty="0"/>
              <a:t>７</a:t>
            </a:r>
          </a:p>
        </p:txBody>
      </p:sp>
    </p:spTree>
    <p:extLst>
      <p:ext uri="{BB962C8B-B14F-4D97-AF65-F5344CB8AC3E}">
        <p14:creationId xmlns:p14="http://schemas.microsoft.com/office/powerpoint/2010/main" val="172207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プランのプレゼンテーション">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Office_26627873_TF03460662" id="{93C62D46-8CC1-4D7A-882B-4F923AACE7AD}" vid="{A7661A98-C4F7-43B4-B7E0-D0D0D2806F4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プランのプレゼンテーション</Template>
  <TotalTime>2795</TotalTime>
  <Words>4146</Words>
  <Application>Microsoft Office PowerPoint</Application>
  <PresentationFormat>ワイド画面</PresentationFormat>
  <Paragraphs>382</Paragraphs>
  <Slides>23</Slides>
  <Notes>23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23</vt:i4>
      </vt:variant>
    </vt:vector>
  </HeadingPairs>
  <TitlesOfParts>
    <vt:vector size="28" baseType="lpstr">
      <vt:lpstr>Meiryo UI</vt:lpstr>
      <vt:lpstr>Arial</vt:lpstr>
      <vt:lpstr>Calibri</vt:lpstr>
      <vt:lpstr>Wingdings 2</vt:lpstr>
      <vt:lpstr>ビジネス プランのプレゼンテーション</vt:lpstr>
      <vt:lpstr>新型コロナウイルス感染症 発症した場合の対応について</vt:lpstr>
      <vt:lpstr>目次</vt:lpstr>
      <vt:lpstr>新型コロナウイルス感染症の症状と感染経路</vt:lpstr>
      <vt:lpstr>新型コロナウイルス感染症の症状と感染経路</vt:lpstr>
      <vt:lpstr>萬福寺での新型コロナウイルス感染症　対策</vt:lpstr>
      <vt:lpstr>萬福寺での新型コロナウイルス感染症　対策</vt:lpstr>
      <vt:lpstr>萬福寺での新型コロナウイルス感染症　対策</vt:lpstr>
      <vt:lpstr>萬福寺での新型コロナウイルス感染症　対策</vt:lpstr>
      <vt:lpstr>萬福寺での新型コロナウイルス感染症　対策</vt:lpstr>
      <vt:lpstr>萬福寺での新型コロナウイルス感染症　対策</vt:lpstr>
      <vt:lpstr>感染を疑うべき症状</vt:lpstr>
      <vt:lpstr>感染が疑われる場合の対応方法－（職員共通）</vt:lpstr>
      <vt:lpstr>萬福寺　感染症対策委員会の設置 </vt:lpstr>
      <vt:lpstr>各部署での感染者・濃厚接触者がでた場合の対応</vt:lpstr>
      <vt:lpstr>PowerPoint プレゼンテーション</vt:lpstr>
      <vt:lpstr>各部署での感染者・濃厚接触者がでた場合の対応</vt:lpstr>
      <vt:lpstr>各部署での感染者・濃厚接触者がでた場合の対応</vt:lpstr>
      <vt:lpstr>各部署での感染者・濃厚接触者がでた場合の対応</vt:lpstr>
      <vt:lpstr>各部署での感染者・濃厚接触者がでた場合の対応</vt:lpstr>
      <vt:lpstr>各部署での感染者・濃厚接触者がでた場合の対応</vt:lpstr>
      <vt:lpstr>各部署での感染者・濃厚接触者がでた場合の対応</vt:lpstr>
      <vt:lpstr>各部署での感染者・濃厚接触者がでた場合の対応</vt:lpstr>
      <vt:lpstr>緊急事態宣言　発令時の対応について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新型コロナウイルス感染症の 感染者・濃厚接触者がでた場合の対応について</dc:title>
  <dc:creator>黄檗山萬福寺</dc:creator>
  <cp:lastModifiedBy>黄檗山萬福寺</cp:lastModifiedBy>
  <cp:revision>100</cp:revision>
  <cp:lastPrinted>2021-01-13T23:47:36Z</cp:lastPrinted>
  <dcterms:created xsi:type="dcterms:W3CDTF">2021-01-05T01:55:20Z</dcterms:created>
  <dcterms:modified xsi:type="dcterms:W3CDTF">2021-01-14T23:21:40Z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